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1" r:id="rId1"/>
  </p:sldMasterIdLst>
  <p:notesMasterIdLst>
    <p:notesMasterId r:id="rId15"/>
  </p:notesMasterIdLst>
  <p:sldIdLst>
    <p:sldId id="332" r:id="rId2"/>
    <p:sldId id="363" r:id="rId3"/>
    <p:sldId id="309" r:id="rId4"/>
    <p:sldId id="360" r:id="rId5"/>
    <p:sldId id="341" r:id="rId6"/>
    <p:sldId id="350" r:id="rId7"/>
    <p:sldId id="327" r:id="rId8"/>
    <p:sldId id="349" r:id="rId9"/>
    <p:sldId id="361" r:id="rId10"/>
    <p:sldId id="354" r:id="rId11"/>
    <p:sldId id="364" r:id="rId12"/>
    <p:sldId id="357" r:id="rId13"/>
    <p:sldId id="3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3" autoAdjust="0"/>
    <p:restoredTop sz="72849" autoAdjust="0"/>
  </p:normalViewPr>
  <p:slideViewPr>
    <p:cSldViewPr snapToGrid="0">
      <p:cViewPr varScale="1">
        <p:scale>
          <a:sx n="42" d="100"/>
          <a:sy n="42" d="100"/>
        </p:scale>
        <p:origin x="60" y="888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gif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FD01155D-B010-4260-A4AF-F05C61B41F43}" type="datetime1">
              <a:rPr lang="ko-KR" altLang="en-US" smtClean="0"/>
              <a:t>2023-09-02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39D93292-C1D5-4E62-8374-BB89BE913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5876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rminsight.net/news/articleView.html?idxno=9967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dirty="0">
                <a:solidFill>
                  <a:schemeClr val="bg1"/>
                </a:solidFill>
              </a:rPr>
              <a:t>과제명 </a:t>
            </a:r>
            <a:r>
              <a:rPr lang="en-US" altLang="ko-KR" sz="1200" b="1" dirty="0">
                <a:solidFill>
                  <a:schemeClr val="bg1"/>
                </a:solidFill>
              </a:rPr>
              <a:t>: </a:t>
            </a:r>
            <a:r>
              <a:rPr lang="ko-KR" altLang="en-US" sz="1200" b="1" dirty="0">
                <a:solidFill>
                  <a:schemeClr val="bg1"/>
                </a:solidFill>
              </a:rPr>
              <a:t>대상 </a:t>
            </a:r>
            <a:r>
              <a:rPr lang="en-US" altLang="ko-KR" sz="1200" b="1" dirty="0">
                <a:solidFill>
                  <a:schemeClr val="bg1"/>
                </a:solidFill>
              </a:rPr>
              <a:t>– </a:t>
            </a:r>
            <a:r>
              <a:rPr lang="ko-KR" altLang="en-US" sz="1200" b="1" dirty="0">
                <a:solidFill>
                  <a:schemeClr val="bg1"/>
                </a:solidFill>
              </a:rPr>
              <a:t>개선 방법 </a:t>
            </a:r>
            <a:r>
              <a:rPr lang="en-US" altLang="ko-KR" sz="1200" b="1" dirty="0">
                <a:solidFill>
                  <a:schemeClr val="bg1"/>
                </a:solidFill>
              </a:rPr>
              <a:t>– </a:t>
            </a:r>
            <a:r>
              <a:rPr lang="ko-KR" altLang="en-US" sz="1200" b="1" dirty="0">
                <a:solidFill>
                  <a:schemeClr val="bg1"/>
                </a:solidFill>
              </a:rPr>
              <a:t>나타나는 효과 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1" dirty="0">
              <a:solidFill>
                <a:schemeClr val="bg1"/>
              </a:solidFill>
            </a:endParaRPr>
          </a:p>
          <a:p>
            <a:r>
              <a:rPr lang="en-US" altLang="ko-KR" dirty="0"/>
              <a:t>EX) </a:t>
            </a:r>
            <a:r>
              <a:rPr lang="ko-KR" altLang="en-US" dirty="0" err="1"/>
              <a:t>간편식</a:t>
            </a:r>
            <a:r>
              <a:rPr lang="ko-KR" altLang="en-US" dirty="0"/>
              <a:t> 수요 예측 및 공정 최적화를 통한 생산 효율 향상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D93292-C1D5-4E62-8374-BB89BE913C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646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시장 규모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도메인 작성 </a:t>
            </a:r>
            <a:r>
              <a:rPr lang="en-US" altLang="ko-KR" dirty="0"/>
              <a:t>– </a:t>
            </a:r>
            <a:r>
              <a:rPr lang="ko-KR" altLang="en-US" dirty="0"/>
              <a:t>포괄적 의미 </a:t>
            </a:r>
            <a:r>
              <a:rPr lang="en-US" altLang="ko-KR" dirty="0"/>
              <a:t>: </a:t>
            </a:r>
            <a:r>
              <a:rPr lang="ko-KR" altLang="en-US" dirty="0"/>
              <a:t>영역</a:t>
            </a:r>
            <a:r>
              <a:rPr lang="en-US" altLang="ko-KR" dirty="0"/>
              <a:t>, </a:t>
            </a:r>
            <a:r>
              <a:rPr lang="ko-KR" altLang="en-US" dirty="0"/>
              <a:t>분야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해결하고자 하는 문제 영역</a:t>
            </a:r>
            <a:r>
              <a:rPr lang="en-US" altLang="ko-KR" b="0" i="0" dirty="0">
                <a:solidFill>
                  <a:srgbClr val="353638"/>
                </a:solidFill>
                <a:effectLst/>
                <a:latin typeface="Nanum Gothic"/>
              </a:rPr>
              <a:t>, </a:t>
            </a:r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핵심 비즈니스 요구사항</a:t>
            </a:r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r>
              <a:rPr lang="en-US" altLang="ko-KR" b="0" i="0" dirty="0">
                <a:solidFill>
                  <a:srgbClr val="353638"/>
                </a:solidFill>
                <a:effectLst/>
                <a:latin typeface="Nanum Gothic"/>
              </a:rPr>
              <a:t>------------------</a:t>
            </a:r>
          </a:p>
          <a:p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본 업체는 여러 식품업체들에 수주를 받아 간편식을 생산하는 업체</a:t>
            </a:r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간편식에 첨가될 소스 종류도 직접 생산하는 등 생산 설비를 자체적으로 구성하였습니다</a:t>
            </a:r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수주를 받으면 제품을 생산하는 주문 생산 형태로 공장을 운영하며 </a:t>
            </a:r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효과적인 생산과 모니터링을 위해</a:t>
            </a:r>
            <a:r>
              <a:rPr lang="en-US" altLang="ko-KR" b="0" i="0" dirty="0">
                <a:solidFill>
                  <a:srgbClr val="353638"/>
                </a:solidFill>
                <a:effectLst/>
                <a:latin typeface="Nanum Gothic"/>
              </a:rPr>
              <a:t>, </a:t>
            </a:r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생산 설비에 각종 </a:t>
            </a:r>
            <a:r>
              <a:rPr lang="en-US" altLang="ko-KR" b="0" i="0" dirty="0">
                <a:solidFill>
                  <a:srgbClr val="353638"/>
                </a:solidFill>
                <a:effectLst/>
                <a:latin typeface="Nanum Gothic"/>
              </a:rPr>
              <a:t>IOT</a:t>
            </a:r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 장비를 부착하여 각 생산 단계에서 발생하는 데이터를 통합 관리하고 있습니다 </a:t>
            </a:r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시장 </a:t>
            </a:r>
            <a:r>
              <a:rPr lang="en-US" altLang="ko-KR" dirty="0"/>
              <a:t>- </a:t>
            </a:r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1</a:t>
            </a:r>
            <a:r>
              <a:rPr lang="ko-KR" altLang="en-US" sz="1200" b="1" dirty="0">
                <a:solidFill>
                  <a:schemeClr val="accent1"/>
                </a:solidFill>
                <a:cs typeface="Arial" pitchFamily="34" charset="0"/>
              </a:rPr>
              <a:t>인 가구의 증가와 코로나 사태 지속 </a:t>
            </a:r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(</a:t>
            </a:r>
            <a:r>
              <a:rPr lang="ko-KR" altLang="en-US" sz="1200" b="1" dirty="0">
                <a:solidFill>
                  <a:schemeClr val="accent1"/>
                </a:solidFill>
                <a:cs typeface="Arial" pitchFamily="34" charset="0"/>
              </a:rPr>
              <a:t>마주한 환경</a:t>
            </a:r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)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고객의 니즈를 포함하여 작성 </a:t>
            </a:r>
            <a:r>
              <a:rPr lang="en-US" altLang="ko-KR" dirty="0"/>
              <a:t>– </a:t>
            </a:r>
            <a:r>
              <a:rPr lang="ko-KR" altLang="en-US" dirty="0"/>
              <a:t>고객들이 식당을 이용하기보다</a:t>
            </a:r>
            <a:r>
              <a:rPr lang="en-US" altLang="ko-KR" dirty="0"/>
              <a:t>, </a:t>
            </a:r>
            <a:r>
              <a:rPr lang="ko-KR" altLang="en-US" dirty="0"/>
              <a:t>간편식을 활용해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현재 기업이 처한 문제</a:t>
            </a:r>
            <a:endParaRPr lang="en-US" altLang="ko-KR" dirty="0"/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고객의 니즈를 포함하여 작성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시장</a:t>
            </a:r>
            <a:endParaRPr lang="en-US" altLang="ko-KR" dirty="0"/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353638"/>
                </a:solidFill>
                <a:effectLst/>
                <a:latin typeface="Nanum Gothic"/>
              </a:rPr>
              <a:t>10</a:t>
            </a:r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여년간 경영을 지속하여 현재 업계 </a:t>
            </a:r>
            <a:r>
              <a:rPr lang="en-US" altLang="ko-KR" b="0" i="0" dirty="0">
                <a:solidFill>
                  <a:srgbClr val="353638"/>
                </a:solidFill>
                <a:effectLst/>
                <a:latin typeface="Nanum Gothic"/>
              </a:rPr>
              <a:t>1</a:t>
            </a:r>
            <a:r>
              <a:rPr lang="ko-KR" altLang="en-US" b="0" i="0" dirty="0">
                <a:solidFill>
                  <a:srgbClr val="353638"/>
                </a:solidFill>
                <a:effectLst/>
                <a:latin typeface="Nanum Gothic"/>
              </a:rPr>
              <a:t>위를 차지 </a:t>
            </a:r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endParaRPr lang="en-US" altLang="ko-KR" b="0" i="0" dirty="0">
              <a:solidFill>
                <a:srgbClr val="353638"/>
              </a:solidFill>
              <a:effectLst/>
              <a:latin typeface="Nanum Gothic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D93292-C1D5-4E62-8374-BB89BE913CD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414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분량율로 인한 문제 </a:t>
            </a:r>
            <a:r>
              <a:rPr lang="en-US" altLang="ko-KR" dirty="0"/>
              <a:t>-&gt; </a:t>
            </a:r>
            <a:r>
              <a:rPr lang="ko-KR" altLang="en-US" dirty="0"/>
              <a:t>자료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대량수주 문제점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수요예측 최적화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시장 </a:t>
            </a:r>
            <a:r>
              <a:rPr lang="en-US" altLang="ko-KR" dirty="0"/>
              <a:t>- </a:t>
            </a:r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1</a:t>
            </a:r>
            <a:r>
              <a:rPr lang="ko-KR" altLang="en-US" sz="1200" b="1" dirty="0">
                <a:solidFill>
                  <a:schemeClr val="accent1"/>
                </a:solidFill>
                <a:cs typeface="Arial" pitchFamily="34" charset="0"/>
              </a:rPr>
              <a:t>인 가구의 증가와 코로나 사태 지속 </a:t>
            </a:r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(</a:t>
            </a:r>
            <a:r>
              <a:rPr lang="ko-KR" altLang="en-US" sz="1200" b="1" dirty="0">
                <a:solidFill>
                  <a:schemeClr val="accent1"/>
                </a:solidFill>
                <a:cs typeface="Arial" pitchFamily="34" charset="0"/>
              </a:rPr>
              <a:t>마주한 환경</a:t>
            </a:r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)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고객의 니즈를 포함하여 작성 </a:t>
            </a:r>
            <a:r>
              <a:rPr lang="en-US" altLang="ko-KR" dirty="0"/>
              <a:t>– </a:t>
            </a:r>
            <a:r>
              <a:rPr lang="ko-KR" altLang="en-US" dirty="0"/>
              <a:t>고객들이 식당을 이용하기보다</a:t>
            </a:r>
            <a:r>
              <a:rPr lang="en-US" altLang="ko-KR" dirty="0"/>
              <a:t>, </a:t>
            </a:r>
            <a:r>
              <a:rPr lang="ko-KR" altLang="en-US" dirty="0"/>
              <a:t>간편식을 활용해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현재 기업이 처한 문제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1200" b="0" i="0" dirty="0">
                <a:solidFill>
                  <a:srgbClr val="222222"/>
                </a:solidFill>
                <a:effectLst/>
                <a:latin typeface="-apple-system"/>
              </a:rPr>
              <a:t>출처 </a:t>
            </a:r>
            <a:r>
              <a:rPr lang="en-US" altLang="ko-KR" sz="1200" b="0" i="0" dirty="0">
                <a:solidFill>
                  <a:srgbClr val="222222"/>
                </a:solidFill>
                <a:effectLst/>
                <a:latin typeface="-apple-system"/>
              </a:rPr>
              <a:t>: </a:t>
            </a:r>
            <a:r>
              <a:rPr lang="ko-KR" altLang="en-US" sz="1200" b="0" i="0" u="none" strike="noStrike" dirty="0" err="1">
                <a:solidFill>
                  <a:srgbClr val="222222"/>
                </a:solidFill>
                <a:effectLst/>
                <a:latin typeface="-apple-system"/>
                <a:hlinkClick r:id="rId3"/>
              </a:rPr>
              <a:t>팜인사이트</a:t>
            </a:r>
            <a:endParaRPr lang="en-US" altLang="ko-KR" sz="1200" b="0" i="0" u="none" strike="noStrike" dirty="0">
              <a:solidFill>
                <a:srgbClr val="222222"/>
              </a:solidFill>
              <a:effectLst/>
              <a:latin typeface="-apple-system"/>
              <a:hlinkClick r:id="rId3"/>
            </a:endParaRPr>
          </a:p>
          <a:p>
            <a:endParaRPr lang="en-US" altLang="ko-KR" sz="1200" b="0" i="0" u="none" strike="noStrike" dirty="0">
              <a:solidFill>
                <a:srgbClr val="222222"/>
              </a:solidFill>
              <a:effectLst/>
              <a:latin typeface="-apple-system"/>
              <a:hlinkClick r:id="rId3"/>
            </a:endParaRPr>
          </a:p>
          <a:p>
            <a:endParaRPr lang="en-US" altLang="ko-KR" dirty="0"/>
          </a:p>
          <a:p>
            <a:r>
              <a:rPr lang="ko-KR" altLang="en-US" dirty="0"/>
              <a:t>주변 업계 및 환경사회적 분위기</a:t>
            </a:r>
            <a:endParaRPr lang="en-US" altLang="ko-KR" dirty="0"/>
          </a:p>
          <a:p>
            <a:r>
              <a:rPr lang="ko-KR" altLang="en-US" dirty="0"/>
              <a:t>사회적 분위기</a:t>
            </a:r>
            <a:r>
              <a:rPr lang="en-US" altLang="ko-KR" sz="1200" b="0" i="0" u="none" strike="noStrike" dirty="0">
                <a:solidFill>
                  <a:srgbClr val="222222"/>
                </a:solidFill>
                <a:effectLst/>
                <a:latin typeface="-apple-system"/>
                <a:hlinkClick r:id="rId3"/>
              </a:rPr>
              <a:t>(http://www.farminsight.net)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D93292-C1D5-4E62-8374-BB89BE913CD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850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제품 불량률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수요 </a:t>
            </a:r>
            <a:r>
              <a:rPr lang="ko-KR" altLang="en-US" dirty="0" err="1"/>
              <a:t>예측률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Q.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데이터 받으면 </a:t>
            </a:r>
            <a:r>
              <a:rPr lang="en-US" altLang="ko-KR" dirty="0"/>
              <a:t>-&gt; </a:t>
            </a:r>
            <a:r>
              <a:rPr lang="ko-KR" altLang="en-US" dirty="0"/>
              <a:t>자료 수정하기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수요 </a:t>
            </a:r>
            <a:r>
              <a:rPr lang="ko-KR" altLang="en-US" dirty="0" err="1"/>
              <a:t>늘어나는거랑</a:t>
            </a:r>
            <a:r>
              <a:rPr lang="ko-KR" altLang="en-US" dirty="0"/>
              <a:t> 분량 증가로 인한 매출이 </a:t>
            </a:r>
            <a:r>
              <a:rPr lang="ko-KR" altLang="en-US" dirty="0" err="1"/>
              <a:t>하락되는거</a:t>
            </a:r>
            <a:r>
              <a:rPr lang="ko-KR" altLang="en-US" dirty="0"/>
              <a:t> 시계열적으로 보여주기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분량율로 인한 문제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대량수주 문제점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수요예측 최적화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== </a:t>
            </a:r>
            <a:r>
              <a:rPr lang="ko-KR" altLang="en-US" dirty="0"/>
              <a:t>목표 수치 적기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수요 </a:t>
            </a:r>
            <a:r>
              <a:rPr lang="ko-KR" altLang="en-US" dirty="0" err="1"/>
              <a:t>예측률</a:t>
            </a:r>
            <a:r>
              <a:rPr lang="ko-KR" altLang="en-US" dirty="0"/>
              <a:t> 달성하겠다 적기</a:t>
            </a:r>
            <a:r>
              <a:rPr lang="en-US" altLang="ko-KR" dirty="0"/>
              <a:t>,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D93292-C1D5-4E62-8374-BB89BE913CD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246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조리시간 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조리시간 대비 납기일자와 수주일자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+ </a:t>
            </a:r>
            <a:r>
              <a:rPr lang="ko-KR" altLang="en-US" dirty="0"/>
              <a:t>주요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데이터 형태 파악 및 데이터 </a:t>
            </a:r>
            <a:r>
              <a:rPr lang="ko-KR" altLang="en-US" dirty="0" err="1"/>
              <a:t>전처리</a:t>
            </a:r>
            <a:r>
              <a:rPr lang="ko-KR" altLang="en-US" dirty="0"/>
              <a:t> 과정을 </a:t>
            </a:r>
            <a:r>
              <a:rPr lang="ko-KR" altLang="en-US" dirty="0" err="1"/>
              <a:t>거친다음</a:t>
            </a:r>
            <a:r>
              <a:rPr lang="ko-KR" altLang="en-US" dirty="0"/>
              <a:t> 분석으로 들어간다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시각화 </a:t>
            </a:r>
            <a:r>
              <a:rPr lang="en-US" altLang="ko-KR" dirty="0"/>
              <a:t>- 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가지 </a:t>
            </a:r>
            <a:r>
              <a:rPr lang="en-US" altLang="ko-KR" dirty="0"/>
              <a:t>– </a:t>
            </a:r>
            <a:r>
              <a:rPr lang="ko-KR" altLang="en-US" dirty="0"/>
              <a:t>특성</a:t>
            </a:r>
            <a:r>
              <a:rPr lang="en-US" altLang="ko-KR" dirty="0"/>
              <a:t>,</a:t>
            </a:r>
            <a:r>
              <a:rPr lang="ko-KR" altLang="en-US" dirty="0"/>
              <a:t>관련성 확인 시각화</a:t>
            </a:r>
            <a:endParaRPr lang="en-US" altLang="ko-KR" dirty="0"/>
          </a:p>
          <a:p>
            <a:r>
              <a:rPr lang="ko-KR" altLang="en-US" dirty="0"/>
              <a:t>수요 예측 </a:t>
            </a:r>
            <a:r>
              <a:rPr lang="en-US" altLang="ko-KR" dirty="0"/>
              <a:t>– </a:t>
            </a:r>
            <a:r>
              <a:rPr lang="ko-KR" altLang="en-US" dirty="0"/>
              <a:t>모델</a:t>
            </a:r>
            <a:endParaRPr lang="en-US" altLang="ko-KR" dirty="0"/>
          </a:p>
          <a:p>
            <a:r>
              <a:rPr lang="ko-KR" altLang="en-US" dirty="0"/>
              <a:t>불량의 원인 </a:t>
            </a:r>
            <a:r>
              <a:rPr lang="en-US" altLang="ko-KR" dirty="0"/>
              <a:t>– </a:t>
            </a:r>
            <a:r>
              <a:rPr lang="ko-KR" altLang="en-US" dirty="0"/>
              <a:t>모델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탐색적 분석으로 파악 </a:t>
            </a:r>
            <a:r>
              <a:rPr lang="en-US" altLang="ko-KR" dirty="0"/>
              <a:t>-&gt; </a:t>
            </a:r>
          </a:p>
          <a:p>
            <a:r>
              <a:rPr lang="ko-KR" altLang="en-US" dirty="0"/>
              <a:t>확인하는 절차 </a:t>
            </a:r>
            <a:r>
              <a:rPr lang="en-US" altLang="ko-KR" dirty="0"/>
              <a:t>-&gt; </a:t>
            </a:r>
            <a:r>
              <a:rPr lang="ko-KR" altLang="en-US" dirty="0"/>
              <a:t>모델링하는 절차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수주일자 파악 </a:t>
            </a:r>
            <a:r>
              <a:rPr lang="en-US" altLang="ko-KR" dirty="0"/>
              <a:t>-&gt; </a:t>
            </a:r>
            <a:r>
              <a:rPr lang="ko-KR" altLang="en-US" dirty="0"/>
              <a:t>어느 날에 가장 수주가 </a:t>
            </a:r>
            <a:r>
              <a:rPr lang="ko-KR" altLang="en-US" dirty="0" err="1"/>
              <a:t>많은지</a:t>
            </a:r>
            <a:r>
              <a:rPr lang="ko-KR" altLang="en-US" dirty="0"/>
              <a:t> 파악 </a:t>
            </a:r>
            <a:endParaRPr lang="en-US" altLang="ko-KR" dirty="0"/>
          </a:p>
          <a:p>
            <a:r>
              <a:rPr lang="ko-KR" altLang="en-US" dirty="0"/>
              <a:t>수주수량 파악 </a:t>
            </a:r>
            <a:r>
              <a:rPr lang="en-US" altLang="ko-KR" dirty="0"/>
              <a:t>-&gt; </a:t>
            </a:r>
            <a:r>
              <a:rPr lang="ko-KR" altLang="en-US" dirty="0"/>
              <a:t>어떤 제품이 가장 많이 </a:t>
            </a:r>
            <a:r>
              <a:rPr lang="ko-KR" altLang="en-US" dirty="0" err="1"/>
              <a:t>수주되는지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수주품목 </a:t>
            </a:r>
            <a:r>
              <a:rPr lang="en-US" altLang="ko-KR" dirty="0"/>
              <a:t>– </a:t>
            </a:r>
            <a:r>
              <a:rPr lang="ko-KR" altLang="en-US" dirty="0"/>
              <a:t>수주 일자 </a:t>
            </a:r>
            <a:r>
              <a:rPr lang="en-US" altLang="ko-KR" dirty="0"/>
              <a:t>-&gt; </a:t>
            </a:r>
            <a:r>
              <a:rPr lang="ko-KR" altLang="en-US" dirty="0"/>
              <a:t>어떤 날에 어떤 것이 가장 많이 </a:t>
            </a:r>
            <a:r>
              <a:rPr lang="ko-KR" altLang="en-US" dirty="0" err="1"/>
              <a:t>수주되는지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+ </a:t>
            </a:r>
            <a:r>
              <a:rPr lang="ko-KR" altLang="en-US" dirty="0"/>
              <a:t>조리 시간 </a:t>
            </a:r>
            <a:endParaRPr lang="en-US" altLang="ko-KR" dirty="0"/>
          </a:p>
          <a:p>
            <a:r>
              <a:rPr lang="en-US" altLang="ko-KR" dirty="0"/>
              <a:t>+ </a:t>
            </a:r>
            <a:r>
              <a:rPr lang="ko-KR" altLang="en-US" dirty="0"/>
              <a:t>납기 일자</a:t>
            </a:r>
            <a:r>
              <a:rPr lang="en-US" altLang="ko-KR" dirty="0"/>
              <a:t>/ </a:t>
            </a:r>
            <a:r>
              <a:rPr lang="ko-KR" altLang="en-US" dirty="0"/>
              <a:t>수주일자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차원 실수 분포 플롯 </a:t>
            </a:r>
            <a:endParaRPr lang="en-US" altLang="ko-KR" dirty="0"/>
          </a:p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Noto Serif KR"/>
              </a:rPr>
              <a:t>Seaborn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erif KR"/>
              </a:rPr>
              <a:t>은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erif KR"/>
              </a:rPr>
              <a:t>Matplotlib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erif KR"/>
              </a:rPr>
              <a:t>을 기반</a:t>
            </a:r>
            <a:endParaRPr lang="en-US" altLang="ko-KR" b="0" i="0" dirty="0">
              <a:solidFill>
                <a:srgbClr val="333333"/>
              </a:solidFill>
              <a:effectLst/>
              <a:latin typeface="Noto Serif KR"/>
            </a:endParaRPr>
          </a:p>
          <a:p>
            <a:endParaRPr lang="en-US" altLang="ko-KR" b="0" i="0" dirty="0">
              <a:solidFill>
                <a:srgbClr val="333333"/>
              </a:solidFill>
              <a:effectLst/>
              <a:latin typeface="Noto Serif KR"/>
            </a:endParaRPr>
          </a:p>
          <a:p>
            <a:endParaRPr lang="en-US" altLang="ko-KR" b="0" i="0" dirty="0">
              <a:solidFill>
                <a:srgbClr val="333333"/>
              </a:solidFill>
              <a:effectLst/>
              <a:latin typeface="Noto Serif KR"/>
            </a:endParaRPr>
          </a:p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Noto Serif KR"/>
              </a:rPr>
              <a:t>생산라인과 작업장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D93292-C1D5-4E62-8374-BB89BE913CD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725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7F83582-CE09-46A9-BA33-433431B34F1D}"/>
              </a:ext>
            </a:extLst>
          </p:cNvPr>
          <p:cNvGrpSpPr/>
          <p:nvPr userDrawn="1"/>
        </p:nvGrpSpPr>
        <p:grpSpPr>
          <a:xfrm>
            <a:off x="530427" y="2433315"/>
            <a:ext cx="5373985" cy="2952641"/>
            <a:chOff x="-548507" y="477868"/>
            <a:chExt cx="11570449" cy="6357177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F8F49AE-CC30-40F1-8F39-B2AF1FD6C7C9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DC3F472-9CDB-4CD5-B893-A42C2816E18C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33BBB0C-24BB-47F4-B62D-F277EF62987C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5A8FFC-B951-4241-BE74-98D03C5E8AC9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69E1E6D-8345-4CD7-B87E-446A5EC8AA47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1A1B449-1213-48BE-A88A-09061B951D24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3FCFE97C-66F9-4A5F-8C1D-994956BCA1F7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17B0A71D-C895-41E3-94E0-8F853FBA3741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D3B63A6-6209-44A8-9E1D-4572CA485648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2F4F5958-97EF-43C0-B151-86170967B66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028C4149-E8B4-4C30-AC59-38C900DEF9B8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C207E51-2792-46D0-BBED-0C13978AC464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F7C4B306-2CF4-4EB6-8CBC-23F4D855C74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52438" y="2588876"/>
            <a:ext cx="3946579" cy="238473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6B349E92-4877-461B-84CD-9141B175C0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8">
            <a:extLst>
              <a:ext uri="{FF2B5EF4-FFF2-40B4-BE49-F238E27FC236}">
                <a16:creationId xmlns:a16="http://schemas.microsoft.com/office/drawing/2014/main" id="{EB0C60AC-17D1-47A8-A33F-85C3824468D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4068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8">
            <a:extLst>
              <a:ext uri="{FF2B5EF4-FFF2-40B4-BE49-F238E27FC236}">
                <a16:creationId xmlns:a16="http://schemas.microsoft.com/office/drawing/2014/main" id="{B402172D-BBC8-4691-988A-FAE2D859BF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068001" y="3429000"/>
            <a:ext cx="4068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76933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51B05E9-D362-42FD-ABC1-C07BE8D38D60}"/>
              </a:ext>
            </a:extLst>
          </p:cNvPr>
          <p:cNvSpPr/>
          <p:nvPr userDrawn="1"/>
        </p:nvSpPr>
        <p:spPr>
          <a:xfrm>
            <a:off x="0" y="2048608"/>
            <a:ext cx="12192000" cy="4321362"/>
          </a:xfrm>
          <a:prstGeom prst="roundRect">
            <a:avLst>
              <a:gd name="adj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80F2E445-163E-4B1F-A239-DC13814FFC4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677769" y="1424353"/>
            <a:ext cx="3919283" cy="516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78" r:id="rId6"/>
    <p:sldLayoutId id="2147483680" r:id="rId7"/>
    <p:sldLayoutId id="2147483682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71" r:id="rId14"/>
    <p:sldLayoutId id="2147483672" r:id="rId15"/>
    <p:sldLayoutId id="214748368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0144" y="5926455"/>
            <a:ext cx="7548820" cy="453390"/>
          </a:xfrm>
          <a:prstGeom prst="rect">
            <a:avLst/>
          </a:prstGeom>
          <a:noFill/>
        </p:spPr>
        <p:txBody>
          <a:bodyPr wrap="square" lIns="108000" rIns="108000" anchor="ctr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8</a:t>
            </a:r>
            <a:r>
              <a:rPr lang="ko-KR" altLang="en-US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팀 </a:t>
            </a:r>
            <a:r>
              <a:rPr lang="en-US" altLang="ko-KR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(</a:t>
            </a:r>
            <a:r>
              <a:rPr lang="ko-KR" altLang="en-US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우유희</a:t>
            </a:r>
            <a:r>
              <a:rPr lang="en-US" altLang="ko-KR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,</a:t>
            </a:r>
            <a:r>
              <a:rPr lang="ko-KR" altLang="en-US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 김아영</a:t>
            </a:r>
            <a:r>
              <a:rPr lang="en-US" altLang="ko-KR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,</a:t>
            </a:r>
            <a:r>
              <a:rPr lang="ko-KR" altLang="en-US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 이지환</a:t>
            </a:r>
            <a:r>
              <a:rPr lang="en-US" altLang="ko-KR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,</a:t>
            </a:r>
            <a:r>
              <a:rPr lang="ko-KR" altLang="en-US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 이예형</a:t>
            </a:r>
            <a:r>
              <a:rPr lang="en-US" altLang="ko-KR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)</a:t>
            </a:r>
            <a:r>
              <a:rPr lang="ko-KR" altLang="en-US" sz="2400" b="1">
                <a:solidFill>
                  <a:schemeClr val="bg1"/>
                </a:solidFill>
                <a:latin typeface="나눔스퀘어 네오 ExtraBold"/>
                <a:ea typeface="나눔스퀘어 네오 ExtraBold"/>
                <a:cs typeface="Arial"/>
              </a:rPr>
              <a:t> 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380143" y="1059008"/>
            <a:ext cx="8034391" cy="223611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/>
              </a:defRPr>
            </a:lvl1pPr>
          </a:lstStyle>
          <a:p>
            <a:pPr lvl="0">
              <a:lnSpc>
                <a:spcPct val="150000"/>
              </a:lnSpc>
              <a:defRPr/>
            </a:pPr>
            <a:r>
              <a:rPr lang="ko-KR" altLang="en-US" sz="4400" b="1">
                <a:solidFill>
                  <a:schemeClr val="bg1"/>
                </a:solidFill>
                <a:latin typeface="나눔스퀘어 네오 Heavy"/>
                <a:ea typeface="나눔스퀘어 네오 Heavy"/>
              </a:rPr>
              <a:t>간편식 공정에서의 수요 예측과 품질 개선을 통한 시장 점유율 </a:t>
            </a:r>
            <a:r>
              <a:rPr lang="en-US" altLang="ko-KR" sz="4400" b="1">
                <a:solidFill>
                  <a:schemeClr val="bg1"/>
                </a:solidFill>
                <a:latin typeface="나눔스퀘어 네오 Heavy"/>
                <a:ea typeface="나눔스퀘어 네오 Heavy"/>
              </a:rPr>
              <a:t>1</a:t>
            </a:r>
            <a:r>
              <a:rPr lang="ko-KR" altLang="en-US" sz="4400" b="1">
                <a:solidFill>
                  <a:schemeClr val="bg1"/>
                </a:solidFill>
                <a:latin typeface="나눔스퀘어 네오 Heavy"/>
                <a:ea typeface="나눔스퀘어 네오 Heavy"/>
              </a:rPr>
              <a:t>위 유지 및 매출 증대 </a:t>
            </a:r>
            <a:endParaRPr lang="en-US" altLang="ko-KR" sz="4400" b="1">
              <a:solidFill>
                <a:schemeClr val="bg1"/>
              </a:solidFill>
              <a:latin typeface="나눔스퀘어 네오 Heavy"/>
              <a:ea typeface="나눔스퀘어 네오 Heavy"/>
            </a:endParaRPr>
          </a:p>
        </p:txBody>
      </p:sp>
    </p:spTree>
    <p:extLst>
      <p:ext uri="{BB962C8B-B14F-4D97-AF65-F5344CB8AC3E}">
        <p14:creationId xmlns:p14="http://schemas.microsoft.com/office/powerpoint/2010/main" val="3223665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B026A02-4828-B353-6A03-1312A36B0C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8868" y="550470"/>
            <a:ext cx="6065769" cy="724247"/>
          </a:xfrm>
        </p:spPr>
        <p:txBody>
          <a:bodyPr/>
          <a:lstStyle/>
          <a:p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불량품 상관성 분석 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22487" y="4132396"/>
            <a:ext cx="8493578" cy="227029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59759" y="1793703"/>
            <a:ext cx="8513614" cy="2270297"/>
          </a:xfrm>
          <a:prstGeom prst="rect">
            <a:avLst/>
          </a:prstGeom>
        </p:spPr>
      </p:pic>
      <p:sp>
        <p:nvSpPr>
          <p:cNvPr id="13" name="Rectangle 8"/>
          <p:cNvSpPr/>
          <p:nvPr/>
        </p:nvSpPr>
        <p:spPr>
          <a:xfrm>
            <a:off x="8915696" y="4335555"/>
            <a:ext cx="3276304" cy="1476428"/>
          </a:xfrm>
          <a:prstGeom prst="rect">
            <a:avLst/>
          </a:prstGeom>
          <a:solidFill>
            <a:srgbClr val="010A4F"/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9000"/>
                  </a:schemeClr>
                </a:gs>
              </a:gsLst>
              <a:lin ang="6000000" scaled="0"/>
            </a:gra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600">
                <a:latin typeface="나눔스퀘어 네오 ExtraBold"/>
                <a:ea typeface="나눔스퀘어 네오 ExtraBold"/>
              </a:rPr>
              <a:t>실링 온도와 쿠킹 온도는 양의 상관 관계를 가짐</a:t>
            </a:r>
            <a:r>
              <a:rPr lang="en-US" altLang="ko-KR" sz="1600">
                <a:latin typeface="나눔스퀘어 네오 ExtraBold"/>
                <a:ea typeface="나눔스퀘어 네오 ExtraBold"/>
              </a:rPr>
              <a:t>.</a:t>
            </a:r>
            <a:r>
              <a:rPr lang="ko-KR" altLang="en-US" sz="1600">
                <a:latin typeface="나눔스퀘어 네오 ExtraBold"/>
                <a:ea typeface="나눔스퀘어 네오 ExtraBold"/>
              </a:rPr>
              <a:t> </a:t>
            </a:r>
          </a:p>
        </p:txBody>
      </p:sp>
      <p:sp>
        <p:nvSpPr>
          <p:cNvPr id="16" name="Rectangle 8"/>
          <p:cNvSpPr/>
          <p:nvPr/>
        </p:nvSpPr>
        <p:spPr>
          <a:xfrm>
            <a:off x="8915696" y="2084331"/>
            <a:ext cx="3276304" cy="1476428"/>
          </a:xfrm>
          <a:prstGeom prst="rect">
            <a:avLst/>
          </a:prstGeom>
          <a:solidFill>
            <a:srgbClr val="010A4F"/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9000"/>
                  </a:schemeClr>
                </a:gs>
              </a:gsLst>
              <a:lin ang="6000000" scaled="0"/>
            </a:gra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600">
                <a:latin typeface="나눔스퀘어 네오 ExtraBold"/>
                <a:ea typeface="나눔스퀘어 네오 ExtraBold"/>
              </a:rPr>
              <a:t>충전실 온도가 높아질수록  쿠킹실</a:t>
            </a:r>
            <a:r>
              <a:rPr lang="en-US" altLang="ko-KR" sz="1600">
                <a:latin typeface="나눔스퀘어 네오 ExtraBold"/>
                <a:ea typeface="나눔스퀘어 네오 ExtraBold"/>
              </a:rPr>
              <a:t>,</a:t>
            </a:r>
            <a:r>
              <a:rPr lang="ko-KR" altLang="en-US" sz="1600">
                <a:latin typeface="나눔스퀘어 네오 ExtraBold"/>
                <a:ea typeface="나눔스퀘어 네오 ExtraBold"/>
              </a:rPr>
              <a:t> 포장실</a:t>
            </a:r>
            <a:r>
              <a:rPr lang="en-US" altLang="ko-KR" sz="1600">
                <a:latin typeface="나눔스퀘어 네오 ExtraBold"/>
                <a:ea typeface="나눔스퀘어 네오 ExtraBold"/>
              </a:rPr>
              <a:t>,</a:t>
            </a:r>
            <a:r>
              <a:rPr lang="ko-KR" altLang="en-US" sz="1600">
                <a:latin typeface="나눔스퀘어 네오 ExtraBold"/>
                <a:ea typeface="나눔스퀘어 네오 ExtraBold"/>
              </a:rPr>
              <a:t> 계량실의 실링온도도 상승했다가 </a:t>
            </a:r>
          </a:p>
          <a:p>
            <a:pPr lvl="0" algn="ctr">
              <a:defRPr/>
            </a:pPr>
            <a:r>
              <a:rPr lang="ko-KR" altLang="en-US" sz="1600">
                <a:latin typeface="나눔스퀘어 네오 ExtraBold"/>
                <a:ea typeface="나눔스퀘어 네오 ExtraBold"/>
              </a:rPr>
              <a:t>중간 지점 기준 하락</a:t>
            </a:r>
            <a:endParaRPr lang="ko-KR" altLang="en-US" sz="2000">
              <a:latin typeface="나눔스퀘어 네오 ExtraBold"/>
              <a:ea typeface="나눔스퀘어 네오 ExtraBold"/>
            </a:endParaRPr>
          </a:p>
        </p:txBody>
      </p:sp>
      <p:sp>
        <p:nvSpPr>
          <p:cNvPr id="17" name="TextBox 36"/>
          <p:cNvSpPr txBox="1"/>
          <p:nvPr/>
        </p:nvSpPr>
        <p:spPr>
          <a:xfrm>
            <a:off x="934262" y="6199832"/>
            <a:ext cx="11257738" cy="599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1" i="0" u="none" strike="noStrike" kern="1200" cap="none" spc="0" normalizeH="0" baseline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불량품의 경우 실링 온도가 높아질수록 쿠킹 온도도 높아지는 양상을 보이기에 불량품의 실링온도 평균값인 101.2도 와 쿠킹온도 평균값인 135.8도 이하로 유지하도록 작업 환경을 점검 및 개선한다</a:t>
            </a:r>
            <a:r>
              <a:rPr kumimoji="0" lang="en-US" altLang="ko-KR" sz="1700" b="1" i="0" u="none" strike="noStrike" kern="1200" cap="none" spc="0" normalizeH="0" baseline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.</a:t>
            </a:r>
          </a:p>
        </p:txBody>
      </p:sp>
      <p:sp>
        <p:nvSpPr>
          <p:cNvPr id="18" name="Up Arrow 4"/>
          <p:cNvSpPr/>
          <p:nvPr/>
        </p:nvSpPr>
        <p:spPr>
          <a:xfrm rot="5411881">
            <a:off x="428016" y="6212764"/>
            <a:ext cx="319024" cy="600289"/>
          </a:xfrm>
          <a:prstGeom prst="upArrow">
            <a:avLst>
              <a:gd name="adj1" fmla="val 50000"/>
              <a:gd name="adj2" fmla="val 61937"/>
            </a:avLst>
          </a:prstGeom>
          <a:solidFill>
            <a:srgbClr val="FF0000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2700" b="0" i="0" u="none" strike="noStrike" kern="1200" cap="none" spc="0" normalizeH="0" baseline="0">
              <a:solidFill>
                <a:srgbClr val="FFFFFF"/>
              </a:solidFill>
              <a:latin typeface="Arial"/>
              <a:ea typeface="Arial Unicode MS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97190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B026A02-4828-B353-6A03-1312A36B0C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1304" y="352762"/>
            <a:ext cx="6065769" cy="724247"/>
          </a:xfrm>
        </p:spPr>
        <p:txBody>
          <a:bodyPr/>
          <a:lstStyle/>
          <a:p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상관성 분석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2FDA44D-BC97-6A70-8A6F-EEFF7B00F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3157"/>
            <a:ext cx="8376940" cy="222082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DD8B35C-D797-1755-9ADC-1C5BA463F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33" y="4284416"/>
            <a:ext cx="8277607" cy="2220822"/>
          </a:xfrm>
          <a:prstGeom prst="rect">
            <a:avLst/>
          </a:prstGeom>
        </p:spPr>
      </p:pic>
      <p:sp>
        <p:nvSpPr>
          <p:cNvPr id="15" name="Rectangle 7">
            <a:extLst>
              <a:ext uri="{FF2B5EF4-FFF2-40B4-BE49-F238E27FC236}">
                <a16:creationId xmlns:a16="http://schemas.microsoft.com/office/drawing/2014/main" id="{3D80DDE0-B4B9-DA32-FE74-EE624838F9C0}"/>
              </a:ext>
            </a:extLst>
          </p:cNvPr>
          <p:cNvSpPr/>
          <p:nvPr/>
        </p:nvSpPr>
        <p:spPr>
          <a:xfrm>
            <a:off x="8570860" y="2067607"/>
            <a:ext cx="3621140" cy="1361393"/>
          </a:xfrm>
          <a:prstGeom prst="rect">
            <a:avLst/>
          </a:prstGeom>
          <a:solidFill>
            <a:schemeClr val="accent3">
              <a:alpha val="70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9000"/>
                  </a:schemeClr>
                </a:gs>
              </a:gsLst>
              <a:lin ang="6000000" scaled="0"/>
            </a:gra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몇몇의 경우를 제외하면 </a:t>
            </a:r>
            <a:endParaRPr lang="en-US" altLang="ko-KR" b="1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충전실</a:t>
            </a:r>
            <a:r>
              <a:rPr lang="ko-KR" altLang="en-US" b="1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온도가 높은 불량품이 </a:t>
            </a:r>
            <a:endParaRPr lang="en-US" altLang="ko-KR" b="1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쿠킹 온도도 높은 것으로 </a:t>
            </a:r>
            <a:r>
              <a:rPr lang="ko-KR" altLang="en-US" b="1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보여짐</a:t>
            </a:r>
            <a:r>
              <a:rPr lang="ko-KR" altLang="en-US" b="1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 </a:t>
            </a:r>
            <a:endParaRPr lang="en-US" b="1" dirty="0">
              <a:solidFill>
                <a:schemeClr val="bg1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D11C2BB1-E27D-D9A8-9D01-E31CF3513DF9}"/>
              </a:ext>
            </a:extLst>
          </p:cNvPr>
          <p:cNvSpPr/>
          <p:nvPr/>
        </p:nvSpPr>
        <p:spPr>
          <a:xfrm>
            <a:off x="8570860" y="4567791"/>
            <a:ext cx="3621140" cy="1361393"/>
          </a:xfrm>
          <a:prstGeom prst="rect">
            <a:avLst/>
          </a:prstGeom>
          <a:solidFill>
            <a:schemeClr val="accent3">
              <a:alpha val="70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9000"/>
                  </a:schemeClr>
                </a:gs>
              </a:gsLst>
              <a:lin ang="6000000" scaled="0"/>
            </a:gra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모든 오류발생 작업장명이 대략 </a:t>
            </a:r>
            <a:r>
              <a:rPr lang="en-US" altLang="ko-KR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23.2’  </a:t>
            </a:r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라는</a:t>
            </a:r>
            <a:endParaRPr lang="en-US" altLang="ko-KR" b="1" dirty="0">
              <a:solidFill>
                <a:schemeClr val="bg1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쿠킹 압력 속에 </a:t>
            </a:r>
            <a:r>
              <a:rPr lang="ko-KR" altLang="en-US" b="1" dirty="0" err="1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실링</a:t>
            </a:r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 압력이 밀집 </a:t>
            </a:r>
            <a:endParaRPr lang="en-US" b="1" dirty="0">
              <a:solidFill>
                <a:schemeClr val="bg1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5" name="TextBox 36">
            <a:extLst>
              <a:ext uri="{FF2B5EF4-FFF2-40B4-BE49-F238E27FC236}">
                <a16:creationId xmlns:a16="http://schemas.microsoft.com/office/drawing/2014/main" id="{E9BFB0CE-E9DD-C28E-BF61-FE074DA75F84}"/>
              </a:ext>
            </a:extLst>
          </p:cNvPr>
          <p:cNvSpPr txBox="1"/>
          <p:nvPr/>
        </p:nvSpPr>
        <p:spPr>
          <a:xfrm>
            <a:off x="1086662" y="6265971"/>
            <a:ext cx="11257738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1" i="0" u="none" strike="noStrike" kern="1200" cap="none" spc="0" normalizeH="0" baseline="0" dirty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쿠킹 압력을 </a:t>
            </a:r>
            <a:r>
              <a:rPr kumimoji="0" lang="en-US" altLang="ko-KR" sz="1700" b="1" i="0" u="none" strike="noStrike" kern="1200" cap="none" spc="0" normalizeH="0" baseline="0" dirty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22.75</a:t>
            </a:r>
            <a:r>
              <a:rPr kumimoji="0" lang="ko-KR" altLang="en-US" sz="1700" b="1" i="0" u="none" strike="noStrike" kern="1200" cap="none" spc="0" normalizeH="0" baseline="0" dirty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이하 혹은 </a:t>
            </a:r>
            <a:r>
              <a:rPr kumimoji="0" lang="en-US" altLang="ko-KR" sz="1700" b="1" i="0" u="none" strike="noStrike" kern="1200" cap="none" spc="0" normalizeH="0" baseline="0" dirty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23.25 </a:t>
            </a:r>
            <a:r>
              <a:rPr kumimoji="0" lang="ko-KR" altLang="en-US" sz="1700" b="1" i="0" u="none" strike="noStrike" kern="1200" cap="none" spc="0" normalizeH="0" baseline="0" dirty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이상으로 하여 불량품 발생률 억제 </a:t>
            </a:r>
            <a:endParaRPr kumimoji="0" lang="en-US" altLang="ko-KR" sz="1700" b="1" i="0" u="none" strike="noStrike" kern="1200" cap="none" spc="0" normalizeH="0" baseline="0" dirty="0">
              <a:solidFill>
                <a:srgbClr val="404040"/>
              </a:solidFill>
              <a:latin typeface="나눔스퀘어 네오 ExtraBold"/>
              <a:ea typeface="나눔스퀘어 네오 ExtraBold"/>
            </a:endParaRPr>
          </a:p>
        </p:txBody>
      </p:sp>
      <p:sp>
        <p:nvSpPr>
          <p:cNvPr id="6" name="Up Arrow 4">
            <a:extLst>
              <a:ext uri="{FF2B5EF4-FFF2-40B4-BE49-F238E27FC236}">
                <a16:creationId xmlns:a16="http://schemas.microsoft.com/office/drawing/2014/main" id="{B63B1BE1-A56E-BF50-8ED5-2659640E4264}"/>
              </a:ext>
            </a:extLst>
          </p:cNvPr>
          <p:cNvSpPr/>
          <p:nvPr/>
        </p:nvSpPr>
        <p:spPr>
          <a:xfrm rot="5411881">
            <a:off x="385888" y="3826020"/>
            <a:ext cx="319024" cy="600289"/>
          </a:xfrm>
          <a:prstGeom prst="upArrow">
            <a:avLst>
              <a:gd name="adj1" fmla="val 50000"/>
              <a:gd name="adj2" fmla="val 61937"/>
            </a:avLst>
          </a:prstGeom>
          <a:solidFill>
            <a:srgbClr val="FF0000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2700" b="0" i="0" u="none" strike="noStrike" kern="1200" cap="none" spc="0" normalizeH="0" baseline="0">
              <a:solidFill>
                <a:srgbClr val="FFFFFF"/>
              </a:solidFill>
              <a:latin typeface="Arial"/>
              <a:ea typeface="Arial Unicode MS"/>
              <a:cs typeface="Arial"/>
            </a:endParaRPr>
          </a:p>
        </p:txBody>
      </p:sp>
      <p:sp>
        <p:nvSpPr>
          <p:cNvPr id="7" name="TextBox 36">
            <a:extLst>
              <a:ext uri="{FF2B5EF4-FFF2-40B4-BE49-F238E27FC236}">
                <a16:creationId xmlns:a16="http://schemas.microsoft.com/office/drawing/2014/main" id="{B22E09C9-132F-A6B8-3240-1D087AD9D8E1}"/>
              </a:ext>
            </a:extLst>
          </p:cNvPr>
          <p:cNvSpPr txBox="1"/>
          <p:nvPr/>
        </p:nvSpPr>
        <p:spPr>
          <a:xfrm>
            <a:off x="1040013" y="3913980"/>
            <a:ext cx="11257738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1" i="0" u="none" strike="noStrike" kern="1200" cap="none" spc="0" normalizeH="0" baseline="0" dirty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모든 작업장 </a:t>
            </a:r>
            <a:r>
              <a:rPr kumimoji="0" lang="en-US" altLang="ko-KR" sz="1700" b="1" i="0" u="none" strike="noStrike" kern="1200" cap="none" spc="0" normalizeH="0" baseline="0" dirty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70’ </a:t>
            </a:r>
            <a:r>
              <a:rPr kumimoji="0" lang="ko-KR" altLang="en-US" sz="1700" b="1" i="0" u="none" strike="noStrike" kern="1200" cap="none" spc="0" normalizeH="0" baseline="0" dirty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이하의 </a:t>
            </a:r>
            <a:r>
              <a:rPr kumimoji="0" lang="ko-KR" altLang="en-US" sz="1700" b="1" i="0" u="none" strike="noStrike" kern="1200" cap="none" spc="0" normalizeH="0" baseline="0" dirty="0" err="1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충전실</a:t>
            </a:r>
            <a:r>
              <a:rPr kumimoji="0" lang="ko-KR" altLang="en-US" sz="1700" b="1" i="0" u="none" strike="noStrike" kern="1200" cap="none" spc="0" normalizeH="0" baseline="0" dirty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 온도 유지 </a:t>
            </a:r>
            <a:endParaRPr kumimoji="0" lang="en-US" altLang="ko-KR" sz="1700" b="1" i="0" u="none" strike="noStrike" kern="1200" cap="none" spc="0" normalizeH="0" baseline="0" dirty="0">
              <a:solidFill>
                <a:srgbClr val="404040"/>
              </a:solidFill>
              <a:latin typeface="나눔스퀘어 네오 ExtraBold"/>
              <a:ea typeface="나눔스퀘어 네오 ExtraBold"/>
            </a:endParaRPr>
          </a:p>
        </p:txBody>
      </p:sp>
      <p:sp>
        <p:nvSpPr>
          <p:cNvPr id="8" name="Up Arrow 4">
            <a:extLst>
              <a:ext uri="{FF2B5EF4-FFF2-40B4-BE49-F238E27FC236}">
                <a16:creationId xmlns:a16="http://schemas.microsoft.com/office/drawing/2014/main" id="{5A5428B8-9716-D727-5D8F-BDD72D5B6510}"/>
              </a:ext>
            </a:extLst>
          </p:cNvPr>
          <p:cNvSpPr/>
          <p:nvPr/>
        </p:nvSpPr>
        <p:spPr>
          <a:xfrm rot="5411881">
            <a:off x="385888" y="6142796"/>
            <a:ext cx="319024" cy="600289"/>
          </a:xfrm>
          <a:prstGeom prst="upArrow">
            <a:avLst>
              <a:gd name="adj1" fmla="val 50000"/>
              <a:gd name="adj2" fmla="val 61937"/>
            </a:avLst>
          </a:prstGeom>
          <a:solidFill>
            <a:srgbClr val="FF0000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2700" b="0" i="0" u="none" strike="noStrike" kern="1200" cap="none" spc="0" normalizeH="0" baseline="0">
              <a:solidFill>
                <a:srgbClr val="FFFFFF"/>
              </a:solidFill>
              <a:latin typeface="Arial"/>
              <a:ea typeface="Arial Unicode MS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6087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45C5DC6-BA27-34C3-FE4A-262620C77A0F}"/>
              </a:ext>
            </a:extLst>
          </p:cNvPr>
          <p:cNvSpPr txBox="1">
            <a:spLocks/>
          </p:cNvSpPr>
          <p:nvPr/>
        </p:nvSpPr>
        <p:spPr>
          <a:xfrm>
            <a:off x="98241" y="362840"/>
            <a:ext cx="3843293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500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개선안 도출</a:t>
            </a:r>
            <a:endParaRPr lang="ko-KR" altLang="en-US" sz="5000" dirty="0"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6EC4CB8-E6EE-DFAF-1B90-B576C2EAD883}"/>
              </a:ext>
            </a:extLst>
          </p:cNvPr>
          <p:cNvSpPr/>
          <p:nvPr/>
        </p:nvSpPr>
        <p:spPr>
          <a:xfrm>
            <a:off x="0" y="3790680"/>
            <a:ext cx="4572000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/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3C4EFA9B-157A-67C6-CCD1-BD415546281B}"/>
              </a:ext>
            </a:extLst>
          </p:cNvPr>
          <p:cNvSpPr txBox="1"/>
          <p:nvPr/>
        </p:nvSpPr>
        <p:spPr>
          <a:xfrm>
            <a:off x="323528" y="1318168"/>
            <a:ext cx="11432668" cy="452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chemeClr val="accent1"/>
                </a:solidFill>
                <a:cs typeface="Arial"/>
              </a:rPr>
              <a:t>디지털 트윈 기술을 적용해 실시간 모니터링을 통해 오류 원인 파악 및 해결  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4F50F0C-6EE7-C551-BCB0-E7F2B26CC3B5}"/>
              </a:ext>
            </a:extLst>
          </p:cNvPr>
          <p:cNvSpPr txBox="1"/>
          <p:nvPr/>
        </p:nvSpPr>
        <p:spPr>
          <a:xfrm>
            <a:off x="323528" y="2109506"/>
            <a:ext cx="10570284" cy="145804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>
              <a:lnSpc>
                <a:spcPct val="15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/>
              <a:buNone/>
              <a:defRPr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 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디지털 트윈이란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?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/>
              <a:ea typeface="나눔스퀘어 네오 ExtraBold"/>
              <a:sym typeface="Wingdings"/>
            </a:endParaRPr>
          </a:p>
          <a:p>
            <a:pPr marL="342720" lvl="0" indent="-342720">
              <a:lnSpc>
                <a:spcPct val="15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/>
              <a:buChar char="à"/>
              <a:defRPr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 물리 공간에서 취득한 정보를 바탕으로 디지털 공간에 물리공간의 쌍둥이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(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복제품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를 재현하는 기술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/>
              <a:ea typeface="나눔스퀘어 네오 ExtraBold"/>
              <a:sym typeface="Wingding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2BFE88-0C75-EF23-7FB9-04011B7E3435}"/>
              </a:ext>
            </a:extLst>
          </p:cNvPr>
          <p:cNvSpPr txBox="1"/>
          <p:nvPr/>
        </p:nvSpPr>
        <p:spPr>
          <a:xfrm>
            <a:off x="754720" y="4129684"/>
            <a:ext cx="10570284" cy="235628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285600" lvl="0" indent="-285600">
              <a:lnSpc>
                <a:spcPct val="150000"/>
              </a:lnSpc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 실시간 모니터링 및 예측</a:t>
            </a:r>
          </a:p>
          <a:p>
            <a:pPr marL="288036" lvl="0">
              <a:lnSpc>
                <a:spcPct val="15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/>
              <a:buNone/>
              <a:defRPr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생산 공정의 모든 단계를 실시간으로 모니터링하고 데이터를 수집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.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/>
              <a:ea typeface="나눔스퀘어 네오 ExtraBold"/>
              <a:sym typeface="Wingdings"/>
            </a:endParaRPr>
          </a:p>
          <a:p>
            <a:pPr marL="288036" lvl="0">
              <a:lnSpc>
                <a:spcPct val="15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/>
              <a:buNone/>
              <a:defRPr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이 데이터를 활용하여 불량 발생 및 오류 예측 모델 구축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.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/>
              <a:ea typeface="나눔스퀘어 네오 ExtraBold"/>
              <a:sym typeface="Wingdings"/>
            </a:endParaRPr>
          </a:p>
          <a:p>
            <a:pPr marL="288036" lvl="0">
              <a:lnSpc>
                <a:spcPct val="15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/>
              <a:buNone/>
              <a:defRPr/>
            </a:pP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/>
              <a:ea typeface="나눔스퀘어 네오 ExtraBold"/>
              <a:sym typeface="Wingdings"/>
            </a:endParaRPr>
          </a:p>
          <a:p>
            <a:pPr marL="573636" lvl="0" indent="-285600">
              <a:lnSpc>
                <a:spcPct val="150000"/>
              </a:lnSpc>
              <a:buClr>
                <a:schemeClr val="tx1">
                  <a:lumMod val="75000"/>
                  <a:lumOff val="25000"/>
                </a:schemeClr>
              </a:buClr>
              <a:buFont typeface="Wingdings"/>
              <a:buChar char="à"/>
              <a:defRPr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 불량 발생 빈도가 가장 높았던 품목 교체 설비와 충전실에 디지털 트윈 도입 급선무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sym typeface="Wingding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3431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나눔스퀘어 네오 Heavy"/>
                <a:ea typeface="나눔스퀘어 네오 Heavy"/>
              </a:rPr>
              <a:t>소감문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4694" y="1126598"/>
            <a:ext cx="3620927" cy="4023805"/>
            <a:chOff x="2205261" y="2207419"/>
            <a:chExt cx="3367212" cy="3741861"/>
          </a:xfrm>
        </p:grpSpPr>
        <p:sp>
          <p:nvSpPr>
            <p:cNvPr id="4" name="Freeform 11"/>
            <p:cNvSpPr/>
            <p:nvPr/>
          </p:nvSpPr>
          <p:spPr>
            <a:xfrm>
              <a:off x="2373660" y="2207419"/>
              <a:ext cx="3198813" cy="3487737"/>
            </a:xfrm>
            <a:custGeom>
              <a:avLst/>
              <a:gdLst>
                <a:gd name="T0" fmla="*/ 630 w 853"/>
                <a:gd name="T1" fmla="*/ 372 h 930"/>
                <a:gd name="T2" fmla="*/ 717 w 853"/>
                <a:gd name="T3" fmla="*/ 372 h 930"/>
                <a:gd name="T4" fmla="*/ 765 w 853"/>
                <a:gd name="T5" fmla="*/ 502 h 930"/>
                <a:gd name="T6" fmla="*/ 766 w 853"/>
                <a:gd name="T7" fmla="*/ 511 h 930"/>
                <a:gd name="T8" fmla="*/ 759 w 853"/>
                <a:gd name="T9" fmla="*/ 664 h 930"/>
                <a:gd name="T10" fmla="*/ 758 w 853"/>
                <a:gd name="T11" fmla="*/ 669 h 930"/>
                <a:gd name="T12" fmla="*/ 715 w 853"/>
                <a:gd name="T13" fmla="*/ 802 h 930"/>
                <a:gd name="T14" fmla="*/ 707 w 853"/>
                <a:gd name="T15" fmla="*/ 817 h 930"/>
                <a:gd name="T16" fmla="*/ 655 w 853"/>
                <a:gd name="T17" fmla="*/ 923 h 930"/>
                <a:gd name="T18" fmla="*/ 259 w 853"/>
                <a:gd name="T19" fmla="*/ 876 h 930"/>
                <a:gd name="T20" fmla="*/ 0 w 853"/>
                <a:gd name="T21" fmla="*/ 852 h 930"/>
                <a:gd name="T22" fmla="*/ 0 w 853"/>
                <a:gd name="T23" fmla="*/ 447 h 930"/>
                <a:gd name="T24" fmla="*/ 253 w 853"/>
                <a:gd name="T25" fmla="*/ 435 h 930"/>
                <a:gd name="T26" fmla="*/ 412 w 853"/>
                <a:gd name="T27" fmla="*/ 309 h 930"/>
                <a:gd name="T28" fmla="*/ 554 w 853"/>
                <a:gd name="T29" fmla="*/ 137 h 930"/>
                <a:gd name="T30" fmla="*/ 667 w 853"/>
                <a:gd name="T31" fmla="*/ 210 h 930"/>
                <a:gd name="T32" fmla="*/ 600 w 853"/>
                <a:gd name="T33" fmla="*/ 335 h 930"/>
                <a:gd name="T34" fmla="*/ 630 w 853"/>
                <a:gd name="T35" fmla="*/ 372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3" h="930">
                  <a:moveTo>
                    <a:pt x="630" y="372"/>
                  </a:moveTo>
                  <a:quadBezTo>
                    <a:pt x="717" y="372"/>
                    <a:pt x="717" y="372"/>
                  </a:quadBezTo>
                  <a:cubicBezTo>
                    <a:pt x="800" y="372"/>
                    <a:pt x="811" y="470"/>
                    <a:pt x="765" y="502"/>
                  </a:cubicBezTo>
                  <a:cubicBezTo>
                    <a:pt x="754" y="510"/>
                    <a:pt x="752" y="506"/>
                    <a:pt x="766" y="511"/>
                  </a:cubicBezTo>
                  <a:cubicBezTo>
                    <a:pt x="853" y="540"/>
                    <a:pt x="828" y="657"/>
                    <a:pt x="759" y="664"/>
                  </a:cubicBezTo>
                  <a:cubicBezTo>
                    <a:pt x="746" y="666"/>
                    <a:pt x="746" y="663"/>
                    <a:pt x="758" y="669"/>
                  </a:cubicBezTo>
                  <a:cubicBezTo>
                    <a:pt x="809" y="697"/>
                    <a:pt x="794" y="801"/>
                    <a:pt x="715" y="802"/>
                  </a:cubicBezTo>
                  <a:cubicBezTo>
                    <a:pt x="680" y="802"/>
                    <a:pt x="693" y="800"/>
                    <a:pt x="707" y="817"/>
                  </a:cubicBezTo>
                  <a:cubicBezTo>
                    <a:pt x="737" y="853"/>
                    <a:pt x="726" y="920"/>
                    <a:pt x="655" y="923"/>
                  </a:cubicBezTo>
                  <a:cubicBezTo>
                    <a:pt x="534" y="929"/>
                    <a:pt x="376" y="930"/>
                    <a:pt x="259" y="876"/>
                  </a:cubicBezTo>
                  <a:cubicBezTo>
                    <a:pt x="162" y="830"/>
                    <a:pt x="104" y="852"/>
                    <a:pt x="0" y="852"/>
                  </a:cubicBezTo>
                  <a:quadBezTo>
                    <a:pt x="0" y="447"/>
                    <a:pt x="0" y="447"/>
                  </a:quadBezTo>
                  <a:cubicBezTo>
                    <a:pt x="96" y="450"/>
                    <a:pt x="161" y="475"/>
                    <a:pt x="253" y="435"/>
                  </a:cubicBezTo>
                  <a:cubicBezTo>
                    <a:pt x="322" y="404"/>
                    <a:pt x="360" y="368"/>
                    <a:pt x="412" y="309"/>
                  </a:cubicBezTo>
                  <a:cubicBezTo>
                    <a:pt x="466" y="248"/>
                    <a:pt x="522" y="220"/>
                    <a:pt x="554" y="137"/>
                  </a:cubicBezTo>
                  <a:cubicBezTo>
                    <a:pt x="594" y="0"/>
                    <a:pt x="700" y="95"/>
                    <a:pt x="667" y="210"/>
                  </a:cubicBezTo>
                  <a:cubicBezTo>
                    <a:pt x="647" y="266"/>
                    <a:pt x="631" y="295"/>
                    <a:pt x="600" y="335"/>
                  </a:cubicBezTo>
                  <a:cubicBezTo>
                    <a:pt x="586" y="354"/>
                    <a:pt x="593" y="372"/>
                    <a:pt x="630" y="3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scene3d>
              <a:camera prst="perspectiveLeft">
                <a:rot lat="1500000" lon="900000" rev="0"/>
              </a:camera>
              <a:lightRig rig="balanced" dir="t"/>
            </a:scene3d>
            <a:sp3d extrusionH="254000">
              <a:bevelT w="0" h="0"/>
              <a:bevelB w="0" h="0"/>
              <a:extrusionClr>
                <a:schemeClr val="accent4"/>
              </a:extrusionClr>
            </a:sp3d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ko-KR" altLang="en-US" sz="2700"/>
            </a:p>
          </p:txBody>
        </p:sp>
        <p:sp>
          <p:nvSpPr>
            <p:cNvPr id="5" name="Freeform 11"/>
            <p:cNvSpPr/>
            <p:nvPr/>
          </p:nvSpPr>
          <p:spPr>
            <a:xfrm>
              <a:off x="2320702" y="2293144"/>
              <a:ext cx="3198813" cy="3487737"/>
            </a:xfrm>
            <a:custGeom>
              <a:avLst/>
              <a:gdLst>
                <a:gd name="T0" fmla="*/ 630 w 853"/>
                <a:gd name="T1" fmla="*/ 372 h 930"/>
                <a:gd name="T2" fmla="*/ 717 w 853"/>
                <a:gd name="T3" fmla="*/ 372 h 930"/>
                <a:gd name="T4" fmla="*/ 765 w 853"/>
                <a:gd name="T5" fmla="*/ 502 h 930"/>
                <a:gd name="T6" fmla="*/ 766 w 853"/>
                <a:gd name="T7" fmla="*/ 511 h 930"/>
                <a:gd name="T8" fmla="*/ 759 w 853"/>
                <a:gd name="T9" fmla="*/ 664 h 930"/>
                <a:gd name="T10" fmla="*/ 758 w 853"/>
                <a:gd name="T11" fmla="*/ 669 h 930"/>
                <a:gd name="T12" fmla="*/ 715 w 853"/>
                <a:gd name="T13" fmla="*/ 802 h 930"/>
                <a:gd name="T14" fmla="*/ 707 w 853"/>
                <a:gd name="T15" fmla="*/ 817 h 930"/>
                <a:gd name="T16" fmla="*/ 655 w 853"/>
                <a:gd name="T17" fmla="*/ 923 h 930"/>
                <a:gd name="T18" fmla="*/ 259 w 853"/>
                <a:gd name="T19" fmla="*/ 876 h 930"/>
                <a:gd name="T20" fmla="*/ 0 w 853"/>
                <a:gd name="T21" fmla="*/ 852 h 930"/>
                <a:gd name="T22" fmla="*/ 0 w 853"/>
                <a:gd name="T23" fmla="*/ 447 h 930"/>
                <a:gd name="T24" fmla="*/ 253 w 853"/>
                <a:gd name="T25" fmla="*/ 435 h 930"/>
                <a:gd name="T26" fmla="*/ 412 w 853"/>
                <a:gd name="T27" fmla="*/ 309 h 930"/>
                <a:gd name="T28" fmla="*/ 554 w 853"/>
                <a:gd name="T29" fmla="*/ 137 h 930"/>
                <a:gd name="T30" fmla="*/ 667 w 853"/>
                <a:gd name="T31" fmla="*/ 210 h 930"/>
                <a:gd name="T32" fmla="*/ 600 w 853"/>
                <a:gd name="T33" fmla="*/ 335 h 930"/>
                <a:gd name="T34" fmla="*/ 630 w 853"/>
                <a:gd name="T35" fmla="*/ 372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3" h="930">
                  <a:moveTo>
                    <a:pt x="630" y="372"/>
                  </a:moveTo>
                  <a:quadBezTo>
                    <a:pt x="717" y="372"/>
                    <a:pt x="717" y="372"/>
                  </a:quadBezTo>
                  <a:cubicBezTo>
                    <a:pt x="800" y="372"/>
                    <a:pt x="811" y="470"/>
                    <a:pt x="765" y="502"/>
                  </a:cubicBezTo>
                  <a:cubicBezTo>
                    <a:pt x="754" y="510"/>
                    <a:pt x="752" y="506"/>
                    <a:pt x="766" y="511"/>
                  </a:cubicBezTo>
                  <a:cubicBezTo>
                    <a:pt x="853" y="540"/>
                    <a:pt x="828" y="657"/>
                    <a:pt x="759" y="664"/>
                  </a:cubicBezTo>
                  <a:cubicBezTo>
                    <a:pt x="746" y="666"/>
                    <a:pt x="746" y="663"/>
                    <a:pt x="758" y="669"/>
                  </a:cubicBezTo>
                  <a:cubicBezTo>
                    <a:pt x="809" y="697"/>
                    <a:pt x="794" y="801"/>
                    <a:pt x="715" y="802"/>
                  </a:cubicBezTo>
                  <a:cubicBezTo>
                    <a:pt x="680" y="802"/>
                    <a:pt x="693" y="800"/>
                    <a:pt x="707" y="817"/>
                  </a:cubicBezTo>
                  <a:cubicBezTo>
                    <a:pt x="737" y="853"/>
                    <a:pt x="726" y="920"/>
                    <a:pt x="655" y="923"/>
                  </a:cubicBezTo>
                  <a:cubicBezTo>
                    <a:pt x="534" y="929"/>
                    <a:pt x="376" y="930"/>
                    <a:pt x="259" y="876"/>
                  </a:cubicBezTo>
                  <a:cubicBezTo>
                    <a:pt x="162" y="830"/>
                    <a:pt x="104" y="852"/>
                    <a:pt x="0" y="852"/>
                  </a:cubicBezTo>
                  <a:quadBezTo>
                    <a:pt x="0" y="447"/>
                    <a:pt x="0" y="447"/>
                  </a:quadBezTo>
                  <a:cubicBezTo>
                    <a:pt x="96" y="450"/>
                    <a:pt x="161" y="475"/>
                    <a:pt x="253" y="435"/>
                  </a:cubicBezTo>
                  <a:cubicBezTo>
                    <a:pt x="322" y="404"/>
                    <a:pt x="360" y="368"/>
                    <a:pt x="412" y="309"/>
                  </a:cubicBezTo>
                  <a:cubicBezTo>
                    <a:pt x="466" y="248"/>
                    <a:pt x="522" y="220"/>
                    <a:pt x="554" y="137"/>
                  </a:cubicBezTo>
                  <a:cubicBezTo>
                    <a:pt x="594" y="0"/>
                    <a:pt x="700" y="95"/>
                    <a:pt x="667" y="210"/>
                  </a:cubicBezTo>
                  <a:cubicBezTo>
                    <a:pt x="647" y="266"/>
                    <a:pt x="631" y="295"/>
                    <a:pt x="600" y="335"/>
                  </a:cubicBezTo>
                  <a:cubicBezTo>
                    <a:pt x="586" y="354"/>
                    <a:pt x="593" y="372"/>
                    <a:pt x="630" y="3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scene3d>
              <a:camera prst="perspectiveLeft">
                <a:rot lat="1500000" lon="900000" rev="0"/>
              </a:camera>
              <a:lightRig rig="balanced" dir="t"/>
            </a:scene3d>
            <a:sp3d extrusionH="254000">
              <a:bevelT w="0" h="0"/>
              <a:bevelB w="0" h="0"/>
              <a:extrusionClr>
                <a:schemeClr val="accent3"/>
              </a:extrusionClr>
            </a:sp3d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ko-KR" altLang="en-US" sz="2700"/>
            </a:p>
          </p:txBody>
        </p:sp>
        <p:sp>
          <p:nvSpPr>
            <p:cNvPr id="6" name="Freeform 11"/>
            <p:cNvSpPr/>
            <p:nvPr/>
          </p:nvSpPr>
          <p:spPr>
            <a:xfrm>
              <a:off x="2261666" y="2380010"/>
              <a:ext cx="3198813" cy="3487737"/>
            </a:xfrm>
            <a:custGeom>
              <a:avLst/>
              <a:gdLst>
                <a:gd name="T0" fmla="*/ 630 w 853"/>
                <a:gd name="T1" fmla="*/ 372 h 930"/>
                <a:gd name="T2" fmla="*/ 717 w 853"/>
                <a:gd name="T3" fmla="*/ 372 h 930"/>
                <a:gd name="T4" fmla="*/ 765 w 853"/>
                <a:gd name="T5" fmla="*/ 502 h 930"/>
                <a:gd name="T6" fmla="*/ 766 w 853"/>
                <a:gd name="T7" fmla="*/ 511 h 930"/>
                <a:gd name="T8" fmla="*/ 759 w 853"/>
                <a:gd name="T9" fmla="*/ 664 h 930"/>
                <a:gd name="T10" fmla="*/ 758 w 853"/>
                <a:gd name="T11" fmla="*/ 669 h 930"/>
                <a:gd name="T12" fmla="*/ 715 w 853"/>
                <a:gd name="T13" fmla="*/ 802 h 930"/>
                <a:gd name="T14" fmla="*/ 707 w 853"/>
                <a:gd name="T15" fmla="*/ 817 h 930"/>
                <a:gd name="T16" fmla="*/ 655 w 853"/>
                <a:gd name="T17" fmla="*/ 923 h 930"/>
                <a:gd name="T18" fmla="*/ 259 w 853"/>
                <a:gd name="T19" fmla="*/ 876 h 930"/>
                <a:gd name="T20" fmla="*/ 0 w 853"/>
                <a:gd name="T21" fmla="*/ 852 h 930"/>
                <a:gd name="T22" fmla="*/ 0 w 853"/>
                <a:gd name="T23" fmla="*/ 447 h 930"/>
                <a:gd name="T24" fmla="*/ 253 w 853"/>
                <a:gd name="T25" fmla="*/ 435 h 930"/>
                <a:gd name="T26" fmla="*/ 412 w 853"/>
                <a:gd name="T27" fmla="*/ 309 h 930"/>
                <a:gd name="T28" fmla="*/ 554 w 853"/>
                <a:gd name="T29" fmla="*/ 137 h 930"/>
                <a:gd name="T30" fmla="*/ 667 w 853"/>
                <a:gd name="T31" fmla="*/ 210 h 930"/>
                <a:gd name="T32" fmla="*/ 600 w 853"/>
                <a:gd name="T33" fmla="*/ 335 h 930"/>
                <a:gd name="T34" fmla="*/ 630 w 853"/>
                <a:gd name="T35" fmla="*/ 372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3" h="930">
                  <a:moveTo>
                    <a:pt x="630" y="372"/>
                  </a:moveTo>
                  <a:quadBezTo>
                    <a:pt x="717" y="372"/>
                    <a:pt x="717" y="372"/>
                  </a:quadBezTo>
                  <a:cubicBezTo>
                    <a:pt x="800" y="372"/>
                    <a:pt x="811" y="470"/>
                    <a:pt x="765" y="502"/>
                  </a:cubicBezTo>
                  <a:cubicBezTo>
                    <a:pt x="754" y="510"/>
                    <a:pt x="752" y="506"/>
                    <a:pt x="766" y="511"/>
                  </a:cubicBezTo>
                  <a:cubicBezTo>
                    <a:pt x="853" y="540"/>
                    <a:pt x="828" y="657"/>
                    <a:pt x="759" y="664"/>
                  </a:cubicBezTo>
                  <a:cubicBezTo>
                    <a:pt x="746" y="666"/>
                    <a:pt x="746" y="663"/>
                    <a:pt x="758" y="669"/>
                  </a:cubicBezTo>
                  <a:cubicBezTo>
                    <a:pt x="809" y="697"/>
                    <a:pt x="794" y="801"/>
                    <a:pt x="715" y="802"/>
                  </a:cubicBezTo>
                  <a:cubicBezTo>
                    <a:pt x="680" y="802"/>
                    <a:pt x="693" y="800"/>
                    <a:pt x="707" y="817"/>
                  </a:cubicBezTo>
                  <a:cubicBezTo>
                    <a:pt x="737" y="853"/>
                    <a:pt x="726" y="920"/>
                    <a:pt x="655" y="923"/>
                  </a:cubicBezTo>
                  <a:cubicBezTo>
                    <a:pt x="534" y="929"/>
                    <a:pt x="376" y="930"/>
                    <a:pt x="259" y="876"/>
                  </a:cubicBezTo>
                  <a:cubicBezTo>
                    <a:pt x="162" y="830"/>
                    <a:pt x="104" y="852"/>
                    <a:pt x="0" y="852"/>
                  </a:cubicBezTo>
                  <a:quadBezTo>
                    <a:pt x="0" y="447"/>
                    <a:pt x="0" y="447"/>
                  </a:quadBezTo>
                  <a:cubicBezTo>
                    <a:pt x="96" y="450"/>
                    <a:pt x="161" y="475"/>
                    <a:pt x="253" y="435"/>
                  </a:cubicBezTo>
                  <a:cubicBezTo>
                    <a:pt x="322" y="404"/>
                    <a:pt x="360" y="368"/>
                    <a:pt x="412" y="309"/>
                  </a:cubicBezTo>
                  <a:cubicBezTo>
                    <a:pt x="466" y="248"/>
                    <a:pt x="522" y="220"/>
                    <a:pt x="554" y="137"/>
                  </a:cubicBezTo>
                  <a:cubicBezTo>
                    <a:pt x="594" y="0"/>
                    <a:pt x="700" y="95"/>
                    <a:pt x="667" y="210"/>
                  </a:cubicBezTo>
                  <a:cubicBezTo>
                    <a:pt x="647" y="266"/>
                    <a:pt x="631" y="295"/>
                    <a:pt x="600" y="335"/>
                  </a:cubicBezTo>
                  <a:cubicBezTo>
                    <a:pt x="586" y="354"/>
                    <a:pt x="593" y="372"/>
                    <a:pt x="630" y="3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perspectiveLeft">
                <a:rot lat="1500000" lon="900000" rev="0"/>
              </a:camera>
              <a:lightRig rig="balanced" dir="t"/>
            </a:scene3d>
            <a:sp3d extrusionH="254000">
              <a:bevelT w="0" h="0"/>
              <a:bevelB w="0" h="0"/>
              <a:extrusionClr>
                <a:schemeClr val="accent2"/>
              </a:extrusionClr>
            </a:sp3d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ko-KR" altLang="en-US" sz="2700"/>
            </a:p>
          </p:txBody>
        </p:sp>
        <p:sp>
          <p:nvSpPr>
            <p:cNvPr id="7" name="Freeform 11"/>
            <p:cNvSpPr/>
            <p:nvPr/>
          </p:nvSpPr>
          <p:spPr>
            <a:xfrm>
              <a:off x="2205261" y="2461543"/>
              <a:ext cx="3198813" cy="3487737"/>
            </a:xfrm>
            <a:custGeom>
              <a:avLst/>
              <a:gdLst>
                <a:gd name="T0" fmla="*/ 630 w 853"/>
                <a:gd name="T1" fmla="*/ 372 h 930"/>
                <a:gd name="T2" fmla="*/ 717 w 853"/>
                <a:gd name="T3" fmla="*/ 372 h 930"/>
                <a:gd name="T4" fmla="*/ 765 w 853"/>
                <a:gd name="T5" fmla="*/ 502 h 930"/>
                <a:gd name="T6" fmla="*/ 766 w 853"/>
                <a:gd name="T7" fmla="*/ 511 h 930"/>
                <a:gd name="T8" fmla="*/ 759 w 853"/>
                <a:gd name="T9" fmla="*/ 664 h 930"/>
                <a:gd name="T10" fmla="*/ 758 w 853"/>
                <a:gd name="T11" fmla="*/ 669 h 930"/>
                <a:gd name="T12" fmla="*/ 715 w 853"/>
                <a:gd name="T13" fmla="*/ 802 h 930"/>
                <a:gd name="T14" fmla="*/ 707 w 853"/>
                <a:gd name="T15" fmla="*/ 817 h 930"/>
                <a:gd name="T16" fmla="*/ 655 w 853"/>
                <a:gd name="T17" fmla="*/ 923 h 930"/>
                <a:gd name="T18" fmla="*/ 259 w 853"/>
                <a:gd name="T19" fmla="*/ 876 h 930"/>
                <a:gd name="T20" fmla="*/ 0 w 853"/>
                <a:gd name="T21" fmla="*/ 852 h 930"/>
                <a:gd name="T22" fmla="*/ 0 w 853"/>
                <a:gd name="T23" fmla="*/ 447 h 930"/>
                <a:gd name="T24" fmla="*/ 253 w 853"/>
                <a:gd name="T25" fmla="*/ 435 h 930"/>
                <a:gd name="T26" fmla="*/ 412 w 853"/>
                <a:gd name="T27" fmla="*/ 309 h 930"/>
                <a:gd name="T28" fmla="*/ 554 w 853"/>
                <a:gd name="T29" fmla="*/ 137 h 930"/>
                <a:gd name="T30" fmla="*/ 667 w 853"/>
                <a:gd name="T31" fmla="*/ 210 h 930"/>
                <a:gd name="T32" fmla="*/ 600 w 853"/>
                <a:gd name="T33" fmla="*/ 335 h 930"/>
                <a:gd name="T34" fmla="*/ 630 w 853"/>
                <a:gd name="T35" fmla="*/ 372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3" h="930">
                  <a:moveTo>
                    <a:pt x="630" y="372"/>
                  </a:moveTo>
                  <a:quadBezTo>
                    <a:pt x="717" y="372"/>
                    <a:pt x="717" y="372"/>
                  </a:quadBezTo>
                  <a:cubicBezTo>
                    <a:pt x="800" y="372"/>
                    <a:pt x="811" y="470"/>
                    <a:pt x="765" y="502"/>
                  </a:cubicBezTo>
                  <a:cubicBezTo>
                    <a:pt x="754" y="510"/>
                    <a:pt x="752" y="506"/>
                    <a:pt x="766" y="511"/>
                  </a:cubicBezTo>
                  <a:cubicBezTo>
                    <a:pt x="853" y="540"/>
                    <a:pt x="828" y="657"/>
                    <a:pt x="759" y="664"/>
                  </a:cubicBezTo>
                  <a:cubicBezTo>
                    <a:pt x="746" y="666"/>
                    <a:pt x="746" y="663"/>
                    <a:pt x="758" y="669"/>
                  </a:cubicBezTo>
                  <a:cubicBezTo>
                    <a:pt x="809" y="697"/>
                    <a:pt x="794" y="801"/>
                    <a:pt x="715" y="802"/>
                  </a:cubicBezTo>
                  <a:cubicBezTo>
                    <a:pt x="680" y="802"/>
                    <a:pt x="693" y="800"/>
                    <a:pt x="707" y="817"/>
                  </a:cubicBezTo>
                  <a:cubicBezTo>
                    <a:pt x="737" y="853"/>
                    <a:pt x="726" y="920"/>
                    <a:pt x="655" y="923"/>
                  </a:cubicBezTo>
                  <a:cubicBezTo>
                    <a:pt x="534" y="929"/>
                    <a:pt x="376" y="930"/>
                    <a:pt x="259" y="876"/>
                  </a:cubicBezTo>
                  <a:cubicBezTo>
                    <a:pt x="162" y="830"/>
                    <a:pt x="104" y="852"/>
                    <a:pt x="0" y="852"/>
                  </a:cubicBezTo>
                  <a:quadBezTo>
                    <a:pt x="0" y="447"/>
                    <a:pt x="0" y="447"/>
                  </a:quadBezTo>
                  <a:cubicBezTo>
                    <a:pt x="96" y="450"/>
                    <a:pt x="161" y="475"/>
                    <a:pt x="253" y="435"/>
                  </a:cubicBezTo>
                  <a:cubicBezTo>
                    <a:pt x="322" y="404"/>
                    <a:pt x="360" y="368"/>
                    <a:pt x="412" y="309"/>
                  </a:cubicBezTo>
                  <a:cubicBezTo>
                    <a:pt x="466" y="248"/>
                    <a:pt x="522" y="220"/>
                    <a:pt x="554" y="137"/>
                  </a:cubicBezTo>
                  <a:cubicBezTo>
                    <a:pt x="594" y="0"/>
                    <a:pt x="700" y="95"/>
                    <a:pt x="667" y="210"/>
                  </a:cubicBezTo>
                  <a:cubicBezTo>
                    <a:pt x="647" y="266"/>
                    <a:pt x="631" y="295"/>
                    <a:pt x="600" y="335"/>
                  </a:cubicBezTo>
                  <a:cubicBezTo>
                    <a:pt x="586" y="354"/>
                    <a:pt x="593" y="372"/>
                    <a:pt x="630" y="3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perspectiveLeft">
                <a:rot lat="1500000" lon="900000" rev="0"/>
              </a:camera>
              <a:lightRig rig="threePt" dir="t"/>
            </a:scene3d>
            <a:sp3d extrusionH="254000">
              <a:bevelT w="0" h="0"/>
              <a:extrusionClr>
                <a:schemeClr val="accent1"/>
              </a:extrusionClr>
            </a:sp3d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ko-KR" altLang="en-US" sz="270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914591" y="1442556"/>
            <a:ext cx="78337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>
                <a:latin typeface="나눔스퀘어 네오 Bold"/>
                <a:ea typeface="나눔스퀘어 네오 Bold"/>
              </a:rPr>
              <a:t>유희</a:t>
            </a:r>
            <a:r>
              <a:rPr lang="ko-KR" altLang="en-US">
                <a:latin typeface="나눔스퀘어 네오 Bold"/>
                <a:ea typeface="나눔스퀘어 네오 Bold"/>
              </a:rPr>
              <a:t> </a:t>
            </a:r>
            <a:r>
              <a:rPr lang="en-US" altLang="ko-KR">
                <a:latin typeface="나눔스퀘어 네오 Bold"/>
                <a:ea typeface="나눔스퀘어 네오 Bold"/>
              </a:rPr>
              <a:t>– </a:t>
            </a:r>
            <a:r>
              <a:rPr lang="ko-KR" altLang="en-US">
                <a:latin typeface="나눔스퀘어 네오 Bold"/>
                <a:ea typeface="나눔스퀘어 네오 Bold"/>
              </a:rPr>
              <a:t>처음 하는 분석 </a:t>
            </a:r>
            <a:r>
              <a:rPr lang="en-US" altLang="ko-KR">
                <a:latin typeface="나눔스퀘어 네오 Bold"/>
                <a:ea typeface="나눔스퀘어 네오 Bold"/>
              </a:rPr>
              <a:t> </a:t>
            </a:r>
            <a:r>
              <a:rPr lang="ko-KR" altLang="en-US">
                <a:latin typeface="나눔스퀘어 네오 Bold"/>
                <a:ea typeface="나눔스퀘어 네오 Bold"/>
              </a:rPr>
              <a:t>프로젝트라 어렵고 막막하기도 했지만 가이드 라인을 차근차근 따라하다보니 어느새 금방 끝나있었다</a:t>
            </a:r>
            <a:r>
              <a:rPr lang="en-US" altLang="ko-KR">
                <a:latin typeface="나눔스퀘어 네오 Bold"/>
                <a:ea typeface="나눔스퀘어 네오 Bold"/>
              </a:rPr>
              <a:t>.  </a:t>
            </a:r>
            <a:r>
              <a:rPr lang="ko-KR" altLang="en-US">
                <a:latin typeface="나눔스퀘어 네오 Bold"/>
                <a:ea typeface="나눔스퀘어 네오 Bold"/>
              </a:rPr>
              <a:t>많이 힘들었지만 뿌듯했다</a:t>
            </a:r>
            <a:r>
              <a:rPr lang="en-US" altLang="ko-KR">
                <a:latin typeface="나눔스퀘어 네오 Bold"/>
                <a:ea typeface="나눔스퀘어 네오 Bold"/>
              </a:rPr>
              <a:t>. </a:t>
            </a:r>
            <a:endParaRPr lang="ko-KR" altLang="en-US">
              <a:latin typeface="나눔스퀘어 네오 Bold"/>
              <a:ea typeface="나눔스퀘어 네오 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27124" y="2413321"/>
            <a:ext cx="68489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>
                <a:latin typeface="나눔스퀘어 네오 Bold"/>
                <a:ea typeface="나눔스퀘어 네오 Bold"/>
              </a:rPr>
              <a:t>지환</a:t>
            </a:r>
            <a:r>
              <a:rPr lang="ko-KR" altLang="en-US">
                <a:latin typeface="나눔스퀘어 네오 Bold"/>
                <a:ea typeface="나눔스퀘어 네오 Bold"/>
              </a:rPr>
              <a:t> </a:t>
            </a:r>
            <a:r>
              <a:rPr lang="en-US" altLang="ko-KR">
                <a:latin typeface="나눔스퀘어 네오 Bold"/>
                <a:ea typeface="나눔스퀘어 네오 Bold"/>
              </a:rPr>
              <a:t>- </a:t>
            </a:r>
            <a:r>
              <a:rPr lang="ko-KR" altLang="en-US">
                <a:latin typeface="나눔스퀘어 네오 Bold"/>
                <a:ea typeface="나눔스퀘어 네오 Bold"/>
              </a:rPr>
              <a:t>소감은 프로젝트 일정이 짧았지만 그래도 데이터 분석을 제대로 하게 되는 경험이여서 좋았습니다</a:t>
            </a:r>
            <a:r>
              <a:rPr lang="en-US" altLang="ko-KR">
                <a:latin typeface="나눔스퀘어 네오 Bold"/>
                <a:ea typeface="나눔스퀘어 네오 Bold"/>
              </a:rPr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59225" y="3429000"/>
            <a:ext cx="7994651" cy="1731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>
                <a:latin typeface="나눔스퀘어 네오 Bold"/>
                <a:ea typeface="나눔스퀘어 네오 Bold"/>
              </a:rPr>
              <a:t>아영</a:t>
            </a:r>
            <a:r>
              <a:rPr lang="ko-KR" altLang="en-US">
                <a:latin typeface="나눔스퀘어 네오 Bold"/>
                <a:ea typeface="나눔스퀘어 네오 Bold"/>
              </a:rPr>
              <a:t> </a:t>
            </a:r>
            <a:r>
              <a:rPr lang="en-US" altLang="ko-KR">
                <a:latin typeface="나눔스퀘어 네오 Bold"/>
                <a:ea typeface="나눔스퀘어 네오 Bold"/>
              </a:rPr>
              <a:t>– </a:t>
            </a:r>
            <a:r>
              <a:rPr lang="ko-KR" altLang="en-US">
                <a:latin typeface="나눔스퀘어 네오 Bold"/>
                <a:ea typeface="나눔스퀘어 네오 Bold"/>
              </a:rPr>
              <a:t>스터디 및 팀프로젝트를 진행하면서 많이 배울 수 있어서 의미깊은 시간들로 기억될 것 같습니다</a:t>
            </a:r>
            <a:r>
              <a:rPr lang="en-US" altLang="ko-KR">
                <a:latin typeface="나눔스퀘어 네오 Bold"/>
                <a:ea typeface="나눔스퀘어 네오 Bold"/>
              </a:rPr>
              <a:t>!</a:t>
            </a:r>
            <a:r>
              <a:rPr lang="ko-KR" altLang="en-US">
                <a:latin typeface="나눔스퀘어 네오 Bold"/>
                <a:ea typeface="나눔스퀘어 네오 Bold"/>
              </a:rPr>
              <a:t> 직접 데이터 전처리 및 분석 과정도 경험해보고 여러 사람들의 전문적인 피드백도 받아보며 성장해나가는 시간이었던 것 같습니다</a:t>
            </a:r>
            <a:r>
              <a:rPr lang="en-US" altLang="ko-KR">
                <a:latin typeface="나눔스퀘어 네오 Bold"/>
                <a:ea typeface="나눔스퀘어 네오 Bold"/>
              </a:rPr>
              <a:t>.</a:t>
            </a:r>
            <a:r>
              <a:rPr lang="ko-KR" altLang="en-US">
                <a:latin typeface="나눔스퀘어 네오 Bold"/>
                <a:ea typeface="나눔스퀘어 네오 Bold"/>
              </a:rPr>
              <a:t> 처음하는 데이터 분석 프로젝트라 미숙한 부분도 있었지만 팀원들과 함께 이야기하며 해결책을 찾아내는 과정 또한 뜻깊은 경험으로 여겨집니다</a:t>
            </a:r>
            <a:r>
              <a:rPr lang="en-US" altLang="ko-KR">
                <a:latin typeface="나눔스퀘어 네오 Bold"/>
                <a:ea typeface="나눔스퀘어 네오 Bold"/>
              </a:rPr>
              <a:t>.</a:t>
            </a:r>
            <a:r>
              <a:rPr lang="ko-KR" altLang="en-US">
                <a:latin typeface="나눔스퀘어 네오 Bold"/>
                <a:ea typeface="나눔스퀘어 네오 Bold"/>
              </a:rPr>
              <a:t> 많이 배우고 경험할 수 있었기에 소중하고 감사한 시간들로 기억될 것 같습니다</a:t>
            </a:r>
            <a:r>
              <a:rPr lang="en-US" altLang="ko-KR">
                <a:latin typeface="나눔스퀘어 네오 Bold"/>
                <a:ea typeface="나눔스퀘어 네오 Bold"/>
              </a:rPr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27125" y="5355606"/>
            <a:ext cx="7942726" cy="1186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>
                <a:latin typeface="나눔스퀘어 네오 Bold"/>
                <a:ea typeface="나눔스퀘어 네오 Bold"/>
              </a:rPr>
              <a:t>예형</a:t>
            </a:r>
            <a:r>
              <a:rPr lang="ko-KR" altLang="en-US">
                <a:latin typeface="나눔스퀘어 네오 Bold"/>
                <a:ea typeface="나눔스퀘어 네오 Bold"/>
              </a:rPr>
              <a:t> </a:t>
            </a:r>
            <a:r>
              <a:rPr lang="en-US" altLang="ko-KR">
                <a:latin typeface="나눔스퀘어 네오 Bold"/>
                <a:ea typeface="나눔스퀘어 네오 Bold"/>
              </a:rPr>
              <a:t>- </a:t>
            </a:r>
            <a:r>
              <a:rPr lang="ko-KR" altLang="en-US">
                <a:latin typeface="나눔스퀘어 네오 Bold"/>
                <a:ea typeface="나눔스퀘어 네오 Bold"/>
              </a:rPr>
              <a:t>짧은 기간 동안 데이터 분석을 배울 수 있어서 정말 의미 있는 시간이었습니다</a:t>
            </a:r>
            <a:r>
              <a:rPr lang="en-US" altLang="ko-KR">
                <a:latin typeface="나눔스퀘어 네오 Bold"/>
                <a:ea typeface="나눔스퀘어 네오 Bold"/>
              </a:rPr>
              <a:t>. </a:t>
            </a:r>
            <a:r>
              <a:rPr lang="ko-KR" altLang="en-US">
                <a:latin typeface="나눔스퀘어 네오 Bold"/>
                <a:ea typeface="나눔스퀘어 네오 Bold"/>
              </a:rPr>
              <a:t>좋은 세미나와 다양한 사람들과의 교류 또한 뜻깊은 경험이었습니다</a:t>
            </a:r>
            <a:r>
              <a:rPr lang="en-US" altLang="ko-KR">
                <a:latin typeface="나눔스퀘어 네오 Bold"/>
                <a:ea typeface="나눔스퀘어 네오 Bold"/>
              </a:rPr>
              <a:t>. </a:t>
            </a:r>
            <a:r>
              <a:rPr lang="ko-KR" altLang="en-US">
                <a:latin typeface="나눔스퀘어 네오 Bold"/>
                <a:ea typeface="나눔스퀘어 네오 Bold"/>
              </a:rPr>
              <a:t>데이터 분석에 대해 배우고</a:t>
            </a:r>
            <a:r>
              <a:rPr lang="en-US" altLang="ko-KR">
                <a:latin typeface="나눔스퀘어 네오 Bold"/>
                <a:ea typeface="나눔스퀘어 네오 Bold"/>
              </a:rPr>
              <a:t>, </a:t>
            </a:r>
            <a:r>
              <a:rPr lang="ko-KR" altLang="en-US">
                <a:latin typeface="나눔스퀘어 네오 Bold"/>
                <a:ea typeface="나눔스퀘어 네오 Bold"/>
              </a:rPr>
              <a:t>데이터를 다루는 것은 쉽지 않았지만</a:t>
            </a:r>
            <a:r>
              <a:rPr lang="en-US" altLang="ko-KR">
                <a:latin typeface="나눔스퀘어 네오 Bold"/>
                <a:ea typeface="나눔스퀘어 네오 Bold"/>
              </a:rPr>
              <a:t>, </a:t>
            </a:r>
            <a:r>
              <a:rPr lang="ko-KR" altLang="en-US">
                <a:latin typeface="나눔스퀘어 네오 Bold"/>
                <a:ea typeface="나눔스퀘어 네오 Bold"/>
              </a:rPr>
              <a:t>앞으로의 더 큰 배움을 위한 좋은 디딤돌이 될 것이라고 생각합니다</a:t>
            </a:r>
            <a:r>
              <a:rPr lang="en-US" altLang="ko-KR">
                <a:latin typeface="나눔스퀘어 네오 Bold"/>
                <a:ea typeface="나눔스퀘어 네오 Bold"/>
              </a:rPr>
              <a:t>!</a:t>
            </a:r>
            <a:endParaRPr lang="ko-KR" altLang="en-US">
              <a:latin typeface="나눔스퀘어 네오 Bold"/>
              <a:ea typeface="나눔스퀘어 네오 Bold"/>
            </a:endParaRPr>
          </a:p>
        </p:txBody>
      </p:sp>
    </p:spTree>
    <p:extLst>
      <p:ext uri="{BB962C8B-B14F-4D97-AF65-F5344CB8AC3E}">
        <p14:creationId xmlns:p14="http://schemas.microsoft.com/office/powerpoint/2010/main" val="345346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7939" y="350722"/>
            <a:ext cx="3985270" cy="724247"/>
          </a:xfrm>
        </p:spPr>
        <p:txBody>
          <a:bodyPr/>
          <a:lstStyle/>
          <a:p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추진 배경 </a:t>
            </a:r>
            <a:endParaRPr lang="en-US" dirty="0"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D82DB0-8C89-4AEF-A6B8-A4CAF67D456F}"/>
              </a:ext>
            </a:extLst>
          </p:cNvPr>
          <p:cNvGrpSpPr/>
          <p:nvPr/>
        </p:nvGrpSpPr>
        <p:grpSpPr>
          <a:xfrm>
            <a:off x="532224" y="2771068"/>
            <a:ext cx="4446000" cy="3693120"/>
            <a:chOff x="6228184" y="1844824"/>
            <a:chExt cx="4451928" cy="369312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AAE3FC-EF17-49F9-A877-0A3D03BF8675}"/>
                </a:ext>
              </a:extLst>
            </p:cNvPr>
            <p:cNvSpPr/>
            <p:nvPr/>
          </p:nvSpPr>
          <p:spPr>
            <a:xfrm>
              <a:off x="6228184" y="1844824"/>
              <a:ext cx="4451928" cy="86409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8953748-3BDE-4A40-AB9F-7C4B2631D26D}"/>
                </a:ext>
              </a:extLst>
            </p:cNvPr>
            <p:cNvSpPr/>
            <p:nvPr/>
          </p:nvSpPr>
          <p:spPr>
            <a:xfrm>
              <a:off x="6228184" y="2787832"/>
              <a:ext cx="4451928" cy="86409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FA22BD7-B0A6-4B1F-AB57-BB0D92C71D15}"/>
                </a:ext>
              </a:extLst>
            </p:cNvPr>
            <p:cNvSpPr/>
            <p:nvPr/>
          </p:nvSpPr>
          <p:spPr>
            <a:xfrm>
              <a:off x="6228184" y="3730840"/>
              <a:ext cx="4451928" cy="86409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B54CA86-EDED-4A5F-B621-B6895703D42D}"/>
                </a:ext>
              </a:extLst>
            </p:cNvPr>
            <p:cNvSpPr/>
            <p:nvPr/>
          </p:nvSpPr>
          <p:spPr>
            <a:xfrm>
              <a:off x="6228184" y="4673848"/>
              <a:ext cx="4451928" cy="86409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E3AE5BB-F193-4551-A7DF-32A88BF932D8}"/>
              </a:ext>
            </a:extLst>
          </p:cNvPr>
          <p:cNvSpPr txBox="1"/>
          <p:nvPr/>
        </p:nvSpPr>
        <p:spPr>
          <a:xfrm>
            <a:off x="855442" y="3023885"/>
            <a:ext cx="4100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식품업체들의 수주를 받아 </a:t>
            </a:r>
            <a:r>
              <a:rPr lang="ko-KR" altLang="en-US" b="1" dirty="0" err="1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간편식</a:t>
            </a:r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 생산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3855702-112A-4C39-AE8D-6879484399A2}"/>
              </a:ext>
            </a:extLst>
          </p:cNvPr>
          <p:cNvSpPr txBox="1"/>
          <p:nvPr/>
        </p:nvSpPr>
        <p:spPr>
          <a:xfrm>
            <a:off x="855442" y="3947322"/>
            <a:ext cx="4100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생산 설비를 자체적 구성하여 직접 생산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D1E2BD-AE30-464D-9335-72799F7B1DF6}"/>
              </a:ext>
            </a:extLst>
          </p:cNvPr>
          <p:cNvSpPr txBox="1"/>
          <p:nvPr/>
        </p:nvSpPr>
        <p:spPr>
          <a:xfrm>
            <a:off x="855442" y="5794197"/>
            <a:ext cx="4100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생산 설비에 각종 </a:t>
            </a:r>
            <a:r>
              <a:rPr lang="en-US" altLang="ko-KR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IOT </a:t>
            </a:r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장비를 부착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F262B41-CEA9-4BED-D00A-0321F5BDF06C}"/>
              </a:ext>
            </a:extLst>
          </p:cNvPr>
          <p:cNvSpPr txBox="1"/>
          <p:nvPr/>
        </p:nvSpPr>
        <p:spPr>
          <a:xfrm>
            <a:off x="855442" y="4870759"/>
            <a:ext cx="4100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주문 생산</a:t>
            </a:r>
            <a:r>
              <a:rPr lang="en-US" altLang="ko-KR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 </a:t>
            </a:r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형태로 공장 운영 </a:t>
            </a:r>
          </a:p>
        </p:txBody>
      </p:sp>
      <p:sp>
        <p:nvSpPr>
          <p:cNvPr id="13" name="Up Arrow 7">
            <a:extLst>
              <a:ext uri="{FF2B5EF4-FFF2-40B4-BE49-F238E27FC236}">
                <a16:creationId xmlns:a16="http://schemas.microsoft.com/office/drawing/2014/main" id="{92D40BB7-0808-391F-5407-D676CDEB7710}"/>
              </a:ext>
            </a:extLst>
          </p:cNvPr>
          <p:cNvSpPr/>
          <p:nvPr/>
        </p:nvSpPr>
        <p:spPr>
          <a:xfrm rot="10800000">
            <a:off x="6239842" y="2628096"/>
            <a:ext cx="1947871" cy="2650356"/>
          </a:xfrm>
          <a:prstGeom prst="upArrow">
            <a:avLst>
              <a:gd name="adj1" fmla="val 50000"/>
              <a:gd name="adj2" fmla="val 6193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FBEABD-83B8-E115-2B84-6B4F1EB9C7A5}"/>
              </a:ext>
            </a:extLst>
          </p:cNvPr>
          <p:cNvSpPr txBox="1"/>
          <p:nvPr/>
        </p:nvSpPr>
        <p:spPr>
          <a:xfrm>
            <a:off x="5530429" y="5569315"/>
            <a:ext cx="336669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0" b="1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경영 위기 증대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1615BA-03CA-5C6B-722B-0BCA653A2C4B}"/>
              </a:ext>
            </a:extLst>
          </p:cNvPr>
          <p:cNvSpPr txBox="1"/>
          <p:nvPr/>
        </p:nvSpPr>
        <p:spPr>
          <a:xfrm>
            <a:off x="440784" y="1503416"/>
            <a:ext cx="5933873" cy="1054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224A9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10</a:t>
            </a:r>
            <a:r>
              <a:rPr lang="ko-KR" altLang="en-US" sz="2000" b="1" dirty="0">
                <a:solidFill>
                  <a:srgbClr val="224A9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여년간 경영을 지속하여</a:t>
            </a:r>
            <a:endParaRPr lang="en-US" altLang="ko-KR" sz="2000" b="1" dirty="0">
              <a:solidFill>
                <a:srgbClr val="224A9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224A9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 </a:t>
            </a:r>
            <a:r>
              <a:rPr lang="ko-KR" altLang="en-US" sz="2400" b="1" dirty="0">
                <a:solidFill>
                  <a:srgbClr val="224A9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현재 업계 </a:t>
            </a:r>
            <a:r>
              <a:rPr lang="en-US" altLang="ko-KR" sz="2400" b="1" dirty="0">
                <a:solidFill>
                  <a:srgbClr val="224A9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1</a:t>
            </a:r>
            <a:r>
              <a:rPr lang="ko-KR" altLang="en-US" sz="2400" b="1" dirty="0">
                <a:solidFill>
                  <a:srgbClr val="224A9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위 차지였지만 </a:t>
            </a:r>
            <a:r>
              <a:rPr lang="en-US" altLang="ko-KR" sz="2400" b="1" dirty="0">
                <a:solidFill>
                  <a:srgbClr val="224A9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Arial" pitchFamily="34" charset="0"/>
              </a:rPr>
              <a:t>. . </a:t>
            </a:r>
            <a:endParaRPr lang="ko-KR" altLang="en-US" sz="2400" b="1" dirty="0">
              <a:solidFill>
                <a:srgbClr val="224A90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2E7D29-1D67-E663-BF12-636F973D5B36}"/>
              </a:ext>
            </a:extLst>
          </p:cNvPr>
          <p:cNvSpPr txBox="1"/>
          <p:nvPr/>
        </p:nvSpPr>
        <p:spPr>
          <a:xfrm>
            <a:off x="5930188" y="568201"/>
            <a:ext cx="5933873" cy="1322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rgbClr val="C00000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무리한 수요량과 생산과부화</a:t>
            </a:r>
            <a:r>
              <a:rPr lang="en-US" altLang="ko-KR" sz="2800" dirty="0">
                <a:solidFill>
                  <a:srgbClr val="C00000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rgbClr val="C00000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그리고 여러 경쟁업체들의 등장으로</a:t>
            </a:r>
            <a:r>
              <a:rPr lang="en-US" altLang="ko-KR" sz="2800" dirty="0">
                <a:solidFill>
                  <a:srgbClr val="C00000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cs typeface="Arial" pitchFamily="34" charset="0"/>
              </a:rPr>
              <a:t> </a:t>
            </a:r>
            <a:r>
              <a:rPr lang="en-US" altLang="ko-KR" sz="2800" dirty="0">
                <a:solidFill>
                  <a:srgbClr val="C00000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7D864F-89ED-61C4-158D-B46D1A343B2F}"/>
              </a:ext>
            </a:extLst>
          </p:cNvPr>
          <p:cNvSpPr txBox="1"/>
          <p:nvPr/>
        </p:nvSpPr>
        <p:spPr>
          <a:xfrm>
            <a:off x="8187713" y="2713315"/>
            <a:ext cx="35831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19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년도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1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분기 이후 매출액이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19%, 15%, 12%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로 점점 하락</a:t>
            </a:r>
          </a:p>
        </p:txBody>
      </p:sp>
    </p:spTree>
    <p:extLst>
      <p:ext uri="{BB962C8B-B14F-4D97-AF65-F5344CB8AC3E}">
        <p14:creationId xmlns:p14="http://schemas.microsoft.com/office/powerpoint/2010/main" val="1724453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41">
            <a:extLst>
              <a:ext uri="{FF2B5EF4-FFF2-40B4-BE49-F238E27FC236}">
                <a16:creationId xmlns:a16="http://schemas.microsoft.com/office/drawing/2014/main" id="{53A2CB8B-A4F3-C54A-9A6B-A9FF5D7C4130}"/>
              </a:ext>
            </a:extLst>
          </p:cNvPr>
          <p:cNvSpPr/>
          <p:nvPr/>
        </p:nvSpPr>
        <p:spPr>
          <a:xfrm>
            <a:off x="-24360" y="-41817"/>
            <a:ext cx="12240720" cy="69416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49352" y="338218"/>
            <a:ext cx="5998095" cy="724247"/>
          </a:xfrm>
        </p:spPr>
        <p:txBody>
          <a:bodyPr/>
          <a:lstStyle/>
          <a:p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업계 현황</a:t>
            </a:r>
            <a:endParaRPr lang="en-US" dirty="0"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5DDF7F-7B79-48D2-9CDC-A7D8AD75CC39}"/>
              </a:ext>
            </a:extLst>
          </p:cNvPr>
          <p:cNvSpPr txBox="1"/>
          <p:nvPr/>
        </p:nvSpPr>
        <p:spPr>
          <a:xfrm>
            <a:off x="6619787" y="4431495"/>
            <a:ext cx="54874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식품 시장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가정간편식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기능성식품 시장 추세 전환</a:t>
            </a:r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2020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년 기준 시장규모는 약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4.4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조원으로 전년대비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+5.2%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성장</a:t>
            </a:r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2010</a:t>
            </a:r>
            <a:r>
              <a:rPr lang="ko-KR" altLang="en-US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년대비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약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배 가까운 성장세</a:t>
            </a:r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5" name="Right Arrow 11">
            <a:extLst>
              <a:ext uri="{FF2B5EF4-FFF2-40B4-BE49-F238E27FC236}">
                <a16:creationId xmlns:a16="http://schemas.microsoft.com/office/drawing/2014/main" id="{BAB37CD9-AA95-4130-8937-8C2DA40359F0}"/>
              </a:ext>
            </a:extLst>
          </p:cNvPr>
          <p:cNvSpPr/>
          <p:nvPr/>
        </p:nvSpPr>
        <p:spPr>
          <a:xfrm>
            <a:off x="4685499" y="1652309"/>
            <a:ext cx="3215123" cy="856613"/>
          </a:xfrm>
          <a:prstGeom prst="rightArrow">
            <a:avLst>
              <a:gd name="adj1" fmla="val 68188"/>
              <a:gd name="adj2" fmla="val 50000"/>
            </a:avLst>
          </a:prstGeom>
          <a:gradFill flip="none" rotWithShape="1">
            <a:gsLst>
              <a:gs pos="46000">
                <a:schemeClr val="accent2"/>
              </a:gs>
              <a:gs pos="94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67467C-0300-1428-259E-9293FBEBE0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2" t="1" r="9098" b="48924"/>
          <a:stretch/>
        </p:blipFill>
        <p:spPr>
          <a:xfrm>
            <a:off x="54234" y="566857"/>
            <a:ext cx="4555065" cy="33577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BF4624-FDF4-0514-4F1C-FFC1D6CA7DAB}"/>
              </a:ext>
            </a:extLst>
          </p:cNvPr>
          <p:cNvSpPr txBox="1"/>
          <p:nvPr/>
        </p:nvSpPr>
        <p:spPr>
          <a:xfrm>
            <a:off x="791053" y="352570"/>
            <a:ext cx="3359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혼자 식사 여부 변화 추이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6CEAF8-C328-98BE-F397-D52B73723CDC}"/>
              </a:ext>
            </a:extLst>
          </p:cNvPr>
          <p:cNvSpPr txBox="1"/>
          <p:nvPr/>
        </p:nvSpPr>
        <p:spPr>
          <a:xfrm>
            <a:off x="25491" y="4171244"/>
            <a:ext cx="6544445" cy="26078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0" i="0" dirty="0">
                <a:solidFill>
                  <a:srgbClr val="1E4D78"/>
                </a:solidFill>
                <a:effectLst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식단의 서구화</a:t>
            </a:r>
            <a:r>
              <a:rPr lang="en-US" altLang="ko-KR" sz="2000" b="0" i="0" dirty="0">
                <a:solidFill>
                  <a:srgbClr val="1E4D78"/>
                </a:solidFill>
                <a:effectLst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, </a:t>
            </a:r>
            <a:r>
              <a:rPr lang="ko-KR" altLang="en-US" sz="2000" b="0" i="0" dirty="0">
                <a:solidFill>
                  <a:srgbClr val="1E4D78"/>
                </a:solidFill>
                <a:effectLst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핵가족화 및 </a:t>
            </a:r>
            <a:r>
              <a:rPr lang="en-US" altLang="ko-KR" sz="2000" b="0" i="0" dirty="0">
                <a:solidFill>
                  <a:srgbClr val="1E4D78"/>
                </a:solidFill>
                <a:effectLst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1</a:t>
            </a:r>
            <a:r>
              <a:rPr lang="ko-KR" altLang="en-US" sz="2000" b="0" i="0" dirty="0">
                <a:solidFill>
                  <a:srgbClr val="1E4D78"/>
                </a:solidFill>
                <a:effectLst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인 가구 증가</a:t>
            </a:r>
            <a:endParaRPr lang="en-US" altLang="ko-KR" sz="2000" b="0" i="0" dirty="0">
              <a:solidFill>
                <a:srgbClr val="1E4D78"/>
              </a:solidFill>
              <a:effectLst/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rgbClr val="1E4D78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0" i="0" dirty="0">
                <a:solidFill>
                  <a:srgbClr val="1E4D78"/>
                </a:solidFill>
                <a:effectLst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인구</a:t>
            </a:r>
            <a:r>
              <a:rPr lang="en-US" altLang="ko-KR" sz="2000" b="0" i="0" dirty="0">
                <a:solidFill>
                  <a:srgbClr val="1E4D78"/>
                </a:solidFill>
                <a:effectLst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·</a:t>
            </a:r>
            <a:r>
              <a:rPr lang="ko-KR" altLang="en-US" sz="2000" b="0" i="0" dirty="0">
                <a:solidFill>
                  <a:srgbClr val="1E4D78"/>
                </a:solidFill>
                <a:effectLst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사회 구조적 변화 </a:t>
            </a:r>
            <a:r>
              <a:rPr lang="en-US" altLang="ko-KR" sz="2000" dirty="0">
                <a:solidFill>
                  <a:srgbClr val="1E4D78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2000" b="0" i="0" dirty="0">
                <a:solidFill>
                  <a:srgbClr val="1E4D78"/>
                </a:solidFill>
                <a:effectLst/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간편조리를 통한 수요가 증가</a:t>
            </a:r>
            <a:endParaRPr lang="en-US" altLang="ko-KR" sz="2000" b="0" i="0" dirty="0">
              <a:solidFill>
                <a:srgbClr val="1E4D78"/>
              </a:solidFill>
              <a:effectLst/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2000" b="0" i="0" dirty="0">
              <a:solidFill>
                <a:srgbClr val="1E4D78"/>
              </a:solidFill>
              <a:effectLst/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rgbClr val="4289CA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b="0" i="0" dirty="0" err="1">
                <a:solidFill>
                  <a:srgbClr val="78797E"/>
                </a:solidFill>
                <a:effectLst/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농경연</a:t>
            </a:r>
            <a:r>
              <a:rPr lang="en-US" altLang="ko-KR" sz="1000" b="0" i="0" dirty="0">
                <a:solidFill>
                  <a:srgbClr val="78797E"/>
                </a:solidFill>
                <a:effectLst/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‘2022 </a:t>
            </a:r>
            <a:r>
              <a:rPr lang="ko-KR" altLang="en-US" sz="1000" b="0" i="0" dirty="0">
                <a:solidFill>
                  <a:srgbClr val="78797E"/>
                </a:solidFill>
                <a:effectLst/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식품소비행태조사 결과</a:t>
            </a:r>
            <a:endParaRPr lang="ko-KR" altLang="en-US" sz="1000" dirty="0"/>
          </a:p>
        </p:txBody>
      </p:sp>
      <p:sp>
        <p:nvSpPr>
          <p:cNvPr id="3" name="AutoShape 2" descr="Untitled">
            <a:extLst>
              <a:ext uri="{FF2B5EF4-FFF2-40B4-BE49-F238E27FC236}">
                <a16:creationId xmlns:a16="http://schemas.microsoft.com/office/drawing/2014/main" id="{A860CF6B-C039-DE9B-1573-326E444AD2E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7DB7A48-B733-21DF-E79E-50E4F83388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565400" cy="256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4636C53B-B7F0-F02A-1B4B-EE111287CEE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2565400" cy="256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711700A-BDB8-5577-5C86-949C4E75F6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1262" y="594159"/>
            <a:ext cx="3394458" cy="330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10CAFC8-BB98-44A2-9ABE-1A9175C33CE8}"/>
              </a:ext>
            </a:extLst>
          </p:cNvPr>
          <p:cNvSpPr/>
          <p:nvPr/>
        </p:nvSpPr>
        <p:spPr>
          <a:xfrm>
            <a:off x="2162232" y="614462"/>
            <a:ext cx="7863383" cy="1088180"/>
          </a:xfrm>
          <a:prstGeom prst="rect">
            <a:avLst/>
          </a:prstGeom>
          <a:solidFill>
            <a:schemeClr val="accent4"/>
          </a:solidFill>
          <a:ln w="12700">
            <a:gradFill>
              <a:gsLst>
                <a:gs pos="0">
                  <a:schemeClr val="bg1">
                    <a:alpha val="8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6000000" scaled="0"/>
            </a:gra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목표 설정  </a:t>
            </a:r>
            <a:endParaRPr lang="en-US" sz="4400" b="1" dirty="0"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97EAFC-2A01-4DE3-8133-B8E6ECC0DC5F}"/>
              </a:ext>
            </a:extLst>
          </p:cNvPr>
          <p:cNvSpPr/>
          <p:nvPr/>
        </p:nvSpPr>
        <p:spPr>
          <a:xfrm>
            <a:off x="4048019" y="2158948"/>
            <a:ext cx="4099388" cy="927226"/>
          </a:xfrm>
          <a:prstGeom prst="rect">
            <a:avLst/>
          </a:prstGeom>
          <a:solidFill>
            <a:schemeClr val="accent2"/>
          </a:solidFill>
          <a:ln w="12700">
            <a:gradFill>
              <a:gsLst>
                <a:gs pos="0">
                  <a:schemeClr val="bg1">
                    <a:alpha val="8000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6000000" scaled="0"/>
            </a:gra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생산 인프라 효과적 사용</a:t>
            </a:r>
            <a:endParaRPr lang="en-US" sz="2400" b="1" dirty="0">
              <a:solidFill>
                <a:schemeClr val="bg1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F22FBE-830F-4DC2-81B5-475E3A542FB6}"/>
              </a:ext>
            </a:extLst>
          </p:cNvPr>
          <p:cNvSpPr/>
          <p:nvPr/>
        </p:nvSpPr>
        <p:spPr>
          <a:xfrm>
            <a:off x="8768568" y="3766660"/>
            <a:ext cx="2520000" cy="702597"/>
          </a:xfrm>
          <a:prstGeom prst="rect">
            <a:avLst/>
          </a:prstGeom>
          <a:solidFill>
            <a:schemeClr val="accent3">
              <a:alpha val="70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9000"/>
                  </a:schemeClr>
                </a:gs>
              </a:gsLst>
              <a:lin ang="6000000" scaled="0"/>
            </a:gra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불량 품목 </a:t>
            </a:r>
            <a:endParaRPr lang="en-US" sz="2000" b="1" dirty="0"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27446C-2DE8-41F8-97F3-7136295AAA59}"/>
              </a:ext>
            </a:extLst>
          </p:cNvPr>
          <p:cNvSpPr/>
          <p:nvPr/>
        </p:nvSpPr>
        <p:spPr>
          <a:xfrm>
            <a:off x="8754594" y="4800688"/>
            <a:ext cx="2520000" cy="776604"/>
          </a:xfrm>
          <a:prstGeom prst="rect">
            <a:avLst/>
          </a:prstGeom>
          <a:solidFill>
            <a:schemeClr val="accent3">
              <a:alpha val="70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9000"/>
                  </a:schemeClr>
                </a:gs>
              </a:gsLst>
              <a:lin ang="6000000" scaled="0"/>
            </a:gra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빠른 모니터링</a:t>
            </a:r>
            <a:endParaRPr lang="en-US" b="1" dirty="0">
              <a:solidFill>
                <a:schemeClr val="bg1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7FEB12-4280-47B4-A1A4-0C4D6EFECB2C}"/>
              </a:ext>
            </a:extLst>
          </p:cNvPr>
          <p:cNvSpPr/>
          <p:nvPr/>
        </p:nvSpPr>
        <p:spPr>
          <a:xfrm>
            <a:off x="8768568" y="5786404"/>
            <a:ext cx="2520000" cy="776604"/>
          </a:xfrm>
          <a:prstGeom prst="rect">
            <a:avLst/>
          </a:prstGeom>
          <a:solidFill>
            <a:schemeClr val="accent3">
              <a:alpha val="70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9000"/>
                  </a:schemeClr>
                </a:gs>
              </a:gsLst>
              <a:lin ang="6000000" scaled="0"/>
            </a:gra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요인 파악 및 품질 개선</a:t>
            </a:r>
            <a:endParaRPr lang="en-US" b="1" dirty="0">
              <a:solidFill>
                <a:schemeClr val="bg1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6B660F2-704C-415B-B60A-61D2E43DB180}"/>
              </a:ext>
            </a:extLst>
          </p:cNvPr>
          <p:cNvCxnSpPr>
            <a:cxnSpLocks/>
          </p:cNvCxnSpPr>
          <p:nvPr/>
        </p:nvCxnSpPr>
        <p:spPr>
          <a:xfrm>
            <a:off x="2162234" y="3550390"/>
            <a:ext cx="7863383" cy="0"/>
          </a:xfrm>
          <a:prstGeom prst="line">
            <a:avLst/>
          </a:prstGeom>
          <a:ln w="19050">
            <a:solidFill>
              <a:schemeClr val="accent6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1C2E125-49AB-4DC5-B0E2-B584882A7AF3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028568" y="3550391"/>
            <a:ext cx="0" cy="216269"/>
          </a:xfrm>
          <a:prstGeom prst="line">
            <a:avLst/>
          </a:prstGeom>
          <a:ln w="19050">
            <a:solidFill>
              <a:schemeClr val="accent6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9DA2656-F78F-4F84-9D59-D285A3261A7B}"/>
              </a:ext>
            </a:extLst>
          </p:cNvPr>
          <p:cNvCxnSpPr>
            <a:cxnSpLocks/>
          </p:cNvCxnSpPr>
          <p:nvPr/>
        </p:nvCxnSpPr>
        <p:spPr>
          <a:xfrm>
            <a:off x="2162233" y="3550391"/>
            <a:ext cx="2952" cy="216269"/>
          </a:xfrm>
          <a:prstGeom prst="line">
            <a:avLst/>
          </a:prstGeom>
          <a:ln w="19050">
            <a:solidFill>
              <a:schemeClr val="accent6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2276F72-3EFC-469B-A768-5661B7BAA763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026259" y="5577292"/>
            <a:ext cx="2309" cy="209112"/>
          </a:xfrm>
          <a:prstGeom prst="line">
            <a:avLst/>
          </a:prstGeom>
          <a:ln w="19050">
            <a:solidFill>
              <a:schemeClr val="accent6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01C8AA4E-0CC4-738F-57F8-4AA73356F70D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10025615" y="4469257"/>
            <a:ext cx="2953" cy="755391"/>
          </a:xfrm>
          <a:prstGeom prst="line">
            <a:avLst/>
          </a:prstGeom>
          <a:ln w="19050">
            <a:solidFill>
              <a:srgbClr val="4D53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>
            <a:extLst>
              <a:ext uri="{FF2B5EF4-FFF2-40B4-BE49-F238E27FC236}">
                <a16:creationId xmlns:a16="http://schemas.microsoft.com/office/drawing/2014/main" id="{E9BE87C2-20A6-B6ED-A5E0-A86DB539F81F}"/>
              </a:ext>
            </a:extLst>
          </p:cNvPr>
          <p:cNvSpPr/>
          <p:nvPr/>
        </p:nvSpPr>
        <p:spPr>
          <a:xfrm>
            <a:off x="234094" y="3260481"/>
            <a:ext cx="3112837" cy="15052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270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B9EC6E4-17FD-0291-CBBA-DE3E0E81D721}"/>
              </a:ext>
            </a:extLst>
          </p:cNvPr>
          <p:cNvSpPr/>
          <p:nvPr/>
        </p:nvSpPr>
        <p:spPr>
          <a:xfrm>
            <a:off x="228271" y="5071841"/>
            <a:ext cx="3112837" cy="15052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27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B9BE75-3FE1-F703-971C-447AC22FF9F1}"/>
              </a:ext>
            </a:extLst>
          </p:cNvPr>
          <p:cNvSpPr txBox="1"/>
          <p:nvPr/>
        </p:nvSpPr>
        <p:spPr>
          <a:xfrm>
            <a:off x="4710179" y="4408649"/>
            <a:ext cx="2832737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C00000"/>
                </a:solidFill>
                <a:latin typeface="나눔스퀘어 네오 ExtraBold"/>
                <a:ea typeface="나눔스퀘어 네오 ExtraBold"/>
                <a:cs typeface="Arial"/>
              </a:rPr>
              <a:t>생산 출하 일자 예측</a:t>
            </a: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srgbClr val="C00000"/>
                </a:solidFill>
                <a:latin typeface="나눔스퀘어 네오 ExtraBold"/>
                <a:ea typeface="나눔스퀘어 네오 ExtraBold"/>
                <a:cs typeface="Arial"/>
              </a:rPr>
              <a:t>생산 불량 요인 파악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05B3578-986B-0707-D638-4B07302322C6}"/>
              </a:ext>
            </a:extLst>
          </p:cNvPr>
          <p:cNvGrpSpPr/>
          <p:nvPr/>
        </p:nvGrpSpPr>
        <p:grpSpPr>
          <a:xfrm>
            <a:off x="450395" y="5258264"/>
            <a:ext cx="2651412" cy="950522"/>
            <a:chOff x="7967309" y="1995311"/>
            <a:chExt cx="2821053" cy="118221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AA27395-5231-D8A8-E2FA-089CB7C198E4}"/>
                </a:ext>
              </a:extLst>
            </p:cNvPr>
            <p:cNvSpPr txBox="1"/>
            <p:nvPr/>
          </p:nvSpPr>
          <p:spPr>
            <a:xfrm>
              <a:off x="8592625" y="2604182"/>
              <a:ext cx="2195737" cy="5733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  <a:cs typeface="Arial"/>
                </a:rPr>
                <a:t>대량의 수주에 대해 적절하게 대응 불가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39CEB51-69B5-DE06-6E61-455A06536AC9}"/>
                </a:ext>
              </a:extLst>
            </p:cNvPr>
            <p:cNvSpPr txBox="1"/>
            <p:nvPr/>
          </p:nvSpPr>
          <p:spPr>
            <a:xfrm>
              <a:off x="8732324" y="2081237"/>
              <a:ext cx="197844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b="1" dirty="0">
                  <a:latin typeface="나눔스퀘어 네오 Heavy"/>
                  <a:ea typeface="나눔스퀘어 네오 Heavy"/>
                </a:rPr>
                <a:t>생산 과부하 </a:t>
              </a: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C6A59ADA-FDBB-5B35-6C12-A161F8C177AA}"/>
                </a:ext>
              </a:extLst>
            </p:cNvPr>
            <p:cNvSpPr/>
            <p:nvPr/>
          </p:nvSpPr>
          <p:spPr>
            <a:xfrm>
              <a:off x="7967309" y="1995311"/>
              <a:ext cx="536427" cy="573297"/>
            </a:xfrm>
            <a:custGeom>
              <a:avLst/>
              <a:gdLst>
                <a:gd name="connsiteX0" fmla="*/ 795647 w 2149434"/>
                <a:gd name="connsiteY0" fmla="*/ 2933205 h 2933205"/>
                <a:gd name="connsiteX1" fmla="*/ 0 w 2149434"/>
                <a:gd name="connsiteY1" fmla="*/ 1531917 h 2933205"/>
                <a:gd name="connsiteX2" fmla="*/ 463138 w 2149434"/>
                <a:gd name="connsiteY2" fmla="*/ 1733797 h 2933205"/>
                <a:gd name="connsiteX3" fmla="*/ 700645 w 2149434"/>
                <a:gd name="connsiteY3" fmla="*/ 166255 h 2933205"/>
                <a:gd name="connsiteX4" fmla="*/ 676894 w 2149434"/>
                <a:gd name="connsiteY4" fmla="*/ 0 h 2933205"/>
                <a:gd name="connsiteX5" fmla="*/ 2066307 w 2149434"/>
                <a:gd name="connsiteY5" fmla="*/ 819397 h 2933205"/>
                <a:gd name="connsiteX6" fmla="*/ 2149434 w 2149434"/>
                <a:gd name="connsiteY6" fmla="*/ 593766 h 2933205"/>
                <a:gd name="connsiteX7" fmla="*/ 1816925 w 2149434"/>
                <a:gd name="connsiteY7" fmla="*/ 2933205 h 2933205"/>
                <a:gd name="connsiteX8" fmla="*/ 1187533 w 2149434"/>
                <a:gd name="connsiteY8" fmla="*/ 926275 h 2933205"/>
                <a:gd name="connsiteX9" fmla="*/ 1080655 w 2149434"/>
                <a:gd name="connsiteY9" fmla="*/ 1828800 h 2933205"/>
                <a:gd name="connsiteX10" fmla="*/ 914400 w 2149434"/>
                <a:gd name="connsiteY10" fmla="*/ 1448790 h 2933205"/>
                <a:gd name="connsiteX11" fmla="*/ 795647 w 2149434"/>
                <a:gd name="connsiteY11" fmla="*/ 2933205 h 2933205"/>
                <a:gd name="connsiteX0" fmla="*/ 795647 w 2149434"/>
                <a:gd name="connsiteY0" fmla="*/ 2933205 h 2933205"/>
                <a:gd name="connsiteX1" fmla="*/ 0 w 2149434"/>
                <a:gd name="connsiteY1" fmla="*/ 1531917 h 2933205"/>
                <a:gd name="connsiteX2" fmla="*/ 463138 w 2149434"/>
                <a:gd name="connsiteY2" fmla="*/ 1733797 h 2933205"/>
                <a:gd name="connsiteX3" fmla="*/ 676894 w 2149434"/>
                <a:gd name="connsiteY3" fmla="*/ 0 h 2933205"/>
                <a:gd name="connsiteX4" fmla="*/ 2066307 w 2149434"/>
                <a:gd name="connsiteY4" fmla="*/ 819397 h 2933205"/>
                <a:gd name="connsiteX5" fmla="*/ 2149434 w 2149434"/>
                <a:gd name="connsiteY5" fmla="*/ 593766 h 2933205"/>
                <a:gd name="connsiteX6" fmla="*/ 1816925 w 2149434"/>
                <a:gd name="connsiteY6" fmla="*/ 2933205 h 2933205"/>
                <a:gd name="connsiteX7" fmla="*/ 1187533 w 2149434"/>
                <a:gd name="connsiteY7" fmla="*/ 926275 h 2933205"/>
                <a:gd name="connsiteX8" fmla="*/ 1080655 w 2149434"/>
                <a:gd name="connsiteY8" fmla="*/ 1828800 h 2933205"/>
                <a:gd name="connsiteX9" fmla="*/ 914400 w 2149434"/>
                <a:gd name="connsiteY9" fmla="*/ 1448790 h 2933205"/>
                <a:gd name="connsiteX10" fmla="*/ 795647 w 2149434"/>
                <a:gd name="connsiteY10" fmla="*/ 2933205 h 2933205"/>
                <a:gd name="connsiteX0" fmla="*/ 795647 w 2149434"/>
                <a:gd name="connsiteY0" fmla="*/ 3150488 h 3150488"/>
                <a:gd name="connsiteX1" fmla="*/ 0 w 2149434"/>
                <a:gd name="connsiteY1" fmla="*/ 1749200 h 3150488"/>
                <a:gd name="connsiteX2" fmla="*/ 463138 w 2149434"/>
                <a:gd name="connsiteY2" fmla="*/ 1951080 h 3150488"/>
                <a:gd name="connsiteX3" fmla="*/ 776482 w 2149434"/>
                <a:gd name="connsiteY3" fmla="*/ 0 h 3150488"/>
                <a:gd name="connsiteX4" fmla="*/ 2066307 w 2149434"/>
                <a:gd name="connsiteY4" fmla="*/ 1036680 h 3150488"/>
                <a:gd name="connsiteX5" fmla="*/ 2149434 w 2149434"/>
                <a:gd name="connsiteY5" fmla="*/ 811049 h 3150488"/>
                <a:gd name="connsiteX6" fmla="*/ 1816925 w 2149434"/>
                <a:gd name="connsiteY6" fmla="*/ 3150488 h 3150488"/>
                <a:gd name="connsiteX7" fmla="*/ 1187533 w 2149434"/>
                <a:gd name="connsiteY7" fmla="*/ 1143558 h 3150488"/>
                <a:gd name="connsiteX8" fmla="*/ 1080655 w 2149434"/>
                <a:gd name="connsiteY8" fmla="*/ 2046083 h 3150488"/>
                <a:gd name="connsiteX9" fmla="*/ 914400 w 2149434"/>
                <a:gd name="connsiteY9" fmla="*/ 1666073 h 3150488"/>
                <a:gd name="connsiteX10" fmla="*/ 795647 w 2149434"/>
                <a:gd name="connsiteY10" fmla="*/ 3150488 h 3150488"/>
                <a:gd name="connsiteX0" fmla="*/ 795647 w 2149434"/>
                <a:gd name="connsiteY0" fmla="*/ 3150488 h 3150488"/>
                <a:gd name="connsiteX1" fmla="*/ 0 w 2149434"/>
                <a:gd name="connsiteY1" fmla="*/ 1749200 h 3150488"/>
                <a:gd name="connsiteX2" fmla="*/ 463138 w 2149434"/>
                <a:gd name="connsiteY2" fmla="*/ 1951080 h 3150488"/>
                <a:gd name="connsiteX3" fmla="*/ 776482 w 2149434"/>
                <a:gd name="connsiteY3" fmla="*/ 0 h 3150488"/>
                <a:gd name="connsiteX4" fmla="*/ 2066307 w 2149434"/>
                <a:gd name="connsiteY4" fmla="*/ 1036680 h 3150488"/>
                <a:gd name="connsiteX5" fmla="*/ 2149434 w 2149434"/>
                <a:gd name="connsiteY5" fmla="*/ 811049 h 3150488"/>
                <a:gd name="connsiteX6" fmla="*/ 1816925 w 2149434"/>
                <a:gd name="connsiteY6" fmla="*/ 3150488 h 3150488"/>
                <a:gd name="connsiteX7" fmla="*/ 1187533 w 2149434"/>
                <a:gd name="connsiteY7" fmla="*/ 1143558 h 3150488"/>
                <a:gd name="connsiteX8" fmla="*/ 1080655 w 2149434"/>
                <a:gd name="connsiteY8" fmla="*/ 2046083 h 3150488"/>
                <a:gd name="connsiteX9" fmla="*/ 914400 w 2149434"/>
                <a:gd name="connsiteY9" fmla="*/ 1666073 h 3150488"/>
                <a:gd name="connsiteX10" fmla="*/ 795647 w 2149434"/>
                <a:gd name="connsiteY10" fmla="*/ 3150488 h 3150488"/>
                <a:gd name="connsiteX0" fmla="*/ 795647 w 2149434"/>
                <a:gd name="connsiteY0" fmla="*/ 3150488 h 3150488"/>
                <a:gd name="connsiteX1" fmla="*/ 0 w 2149434"/>
                <a:gd name="connsiteY1" fmla="*/ 1749200 h 3150488"/>
                <a:gd name="connsiteX2" fmla="*/ 463138 w 2149434"/>
                <a:gd name="connsiteY2" fmla="*/ 1951080 h 3150488"/>
                <a:gd name="connsiteX3" fmla="*/ 776482 w 2149434"/>
                <a:gd name="connsiteY3" fmla="*/ 0 h 3150488"/>
                <a:gd name="connsiteX4" fmla="*/ 1975772 w 2149434"/>
                <a:gd name="connsiteY4" fmla="*/ 991413 h 3150488"/>
                <a:gd name="connsiteX5" fmla="*/ 2149434 w 2149434"/>
                <a:gd name="connsiteY5" fmla="*/ 811049 h 3150488"/>
                <a:gd name="connsiteX6" fmla="*/ 1816925 w 2149434"/>
                <a:gd name="connsiteY6" fmla="*/ 3150488 h 3150488"/>
                <a:gd name="connsiteX7" fmla="*/ 1187533 w 2149434"/>
                <a:gd name="connsiteY7" fmla="*/ 1143558 h 3150488"/>
                <a:gd name="connsiteX8" fmla="*/ 1080655 w 2149434"/>
                <a:gd name="connsiteY8" fmla="*/ 2046083 h 3150488"/>
                <a:gd name="connsiteX9" fmla="*/ 914400 w 2149434"/>
                <a:gd name="connsiteY9" fmla="*/ 1666073 h 3150488"/>
                <a:gd name="connsiteX10" fmla="*/ 795647 w 2149434"/>
                <a:gd name="connsiteY10" fmla="*/ 3150488 h 3150488"/>
                <a:gd name="connsiteX0" fmla="*/ 795647 w 2149434"/>
                <a:gd name="connsiteY0" fmla="*/ 3150488 h 3150488"/>
                <a:gd name="connsiteX1" fmla="*/ 0 w 2149434"/>
                <a:gd name="connsiteY1" fmla="*/ 1749200 h 3150488"/>
                <a:gd name="connsiteX2" fmla="*/ 463138 w 2149434"/>
                <a:gd name="connsiteY2" fmla="*/ 1951080 h 3150488"/>
                <a:gd name="connsiteX3" fmla="*/ 776482 w 2149434"/>
                <a:gd name="connsiteY3" fmla="*/ 0 h 3150488"/>
                <a:gd name="connsiteX4" fmla="*/ 1975772 w 2149434"/>
                <a:gd name="connsiteY4" fmla="*/ 991413 h 3150488"/>
                <a:gd name="connsiteX5" fmla="*/ 2149434 w 2149434"/>
                <a:gd name="connsiteY5" fmla="*/ 811049 h 3150488"/>
                <a:gd name="connsiteX6" fmla="*/ 1816925 w 2149434"/>
                <a:gd name="connsiteY6" fmla="*/ 3150488 h 3150488"/>
                <a:gd name="connsiteX7" fmla="*/ 1187533 w 2149434"/>
                <a:gd name="connsiteY7" fmla="*/ 1143558 h 3150488"/>
                <a:gd name="connsiteX8" fmla="*/ 1080655 w 2149434"/>
                <a:gd name="connsiteY8" fmla="*/ 2046083 h 3150488"/>
                <a:gd name="connsiteX9" fmla="*/ 914400 w 2149434"/>
                <a:gd name="connsiteY9" fmla="*/ 1666073 h 3150488"/>
                <a:gd name="connsiteX10" fmla="*/ 795647 w 2149434"/>
                <a:gd name="connsiteY10" fmla="*/ 3150488 h 3150488"/>
                <a:gd name="connsiteX0" fmla="*/ 795647 w 2149434"/>
                <a:gd name="connsiteY0" fmla="*/ 3150488 h 3150488"/>
                <a:gd name="connsiteX1" fmla="*/ 0 w 2149434"/>
                <a:gd name="connsiteY1" fmla="*/ 1749200 h 3150488"/>
                <a:gd name="connsiteX2" fmla="*/ 463138 w 2149434"/>
                <a:gd name="connsiteY2" fmla="*/ 1951080 h 3150488"/>
                <a:gd name="connsiteX3" fmla="*/ 776482 w 2149434"/>
                <a:gd name="connsiteY3" fmla="*/ 0 h 3150488"/>
                <a:gd name="connsiteX4" fmla="*/ 1975772 w 2149434"/>
                <a:gd name="connsiteY4" fmla="*/ 991413 h 3150488"/>
                <a:gd name="connsiteX5" fmla="*/ 2149434 w 2149434"/>
                <a:gd name="connsiteY5" fmla="*/ 811049 h 3150488"/>
                <a:gd name="connsiteX6" fmla="*/ 1816925 w 2149434"/>
                <a:gd name="connsiteY6" fmla="*/ 3150488 h 3150488"/>
                <a:gd name="connsiteX7" fmla="*/ 1187533 w 2149434"/>
                <a:gd name="connsiteY7" fmla="*/ 1143558 h 3150488"/>
                <a:gd name="connsiteX8" fmla="*/ 1080655 w 2149434"/>
                <a:gd name="connsiteY8" fmla="*/ 2046083 h 3150488"/>
                <a:gd name="connsiteX9" fmla="*/ 914400 w 2149434"/>
                <a:gd name="connsiteY9" fmla="*/ 1666073 h 3150488"/>
                <a:gd name="connsiteX10" fmla="*/ 795647 w 2149434"/>
                <a:gd name="connsiteY10" fmla="*/ 3150488 h 3150488"/>
                <a:gd name="connsiteX0" fmla="*/ 795647 w 2095113"/>
                <a:gd name="connsiteY0" fmla="*/ 3150488 h 3150488"/>
                <a:gd name="connsiteX1" fmla="*/ 0 w 2095113"/>
                <a:gd name="connsiteY1" fmla="*/ 1749200 h 3150488"/>
                <a:gd name="connsiteX2" fmla="*/ 463138 w 2095113"/>
                <a:gd name="connsiteY2" fmla="*/ 1951080 h 3150488"/>
                <a:gd name="connsiteX3" fmla="*/ 776482 w 2095113"/>
                <a:gd name="connsiteY3" fmla="*/ 0 h 3150488"/>
                <a:gd name="connsiteX4" fmla="*/ 1975772 w 2095113"/>
                <a:gd name="connsiteY4" fmla="*/ 991413 h 3150488"/>
                <a:gd name="connsiteX5" fmla="*/ 2095113 w 2095113"/>
                <a:gd name="connsiteY5" fmla="*/ 702407 h 3150488"/>
                <a:gd name="connsiteX6" fmla="*/ 1816925 w 2095113"/>
                <a:gd name="connsiteY6" fmla="*/ 3150488 h 3150488"/>
                <a:gd name="connsiteX7" fmla="*/ 1187533 w 2095113"/>
                <a:gd name="connsiteY7" fmla="*/ 1143558 h 3150488"/>
                <a:gd name="connsiteX8" fmla="*/ 1080655 w 2095113"/>
                <a:gd name="connsiteY8" fmla="*/ 2046083 h 3150488"/>
                <a:gd name="connsiteX9" fmla="*/ 914400 w 2095113"/>
                <a:gd name="connsiteY9" fmla="*/ 1666073 h 3150488"/>
                <a:gd name="connsiteX10" fmla="*/ 795647 w 2095113"/>
                <a:gd name="connsiteY10" fmla="*/ 3150488 h 3150488"/>
                <a:gd name="connsiteX0" fmla="*/ 795647 w 2760540"/>
                <a:gd name="connsiteY0" fmla="*/ 3150488 h 3150488"/>
                <a:gd name="connsiteX1" fmla="*/ 0 w 2760540"/>
                <a:gd name="connsiteY1" fmla="*/ 1749200 h 3150488"/>
                <a:gd name="connsiteX2" fmla="*/ 463138 w 2760540"/>
                <a:gd name="connsiteY2" fmla="*/ 1951080 h 3150488"/>
                <a:gd name="connsiteX3" fmla="*/ 776482 w 2760540"/>
                <a:gd name="connsiteY3" fmla="*/ 0 h 3150488"/>
                <a:gd name="connsiteX4" fmla="*/ 1975772 w 2760540"/>
                <a:gd name="connsiteY4" fmla="*/ 991413 h 3150488"/>
                <a:gd name="connsiteX5" fmla="*/ 2095113 w 2760540"/>
                <a:gd name="connsiteY5" fmla="*/ 702407 h 3150488"/>
                <a:gd name="connsiteX6" fmla="*/ 1816925 w 2760540"/>
                <a:gd name="connsiteY6" fmla="*/ 3150488 h 3150488"/>
                <a:gd name="connsiteX7" fmla="*/ 1187533 w 2760540"/>
                <a:gd name="connsiteY7" fmla="*/ 1143558 h 3150488"/>
                <a:gd name="connsiteX8" fmla="*/ 1080655 w 2760540"/>
                <a:gd name="connsiteY8" fmla="*/ 2046083 h 3150488"/>
                <a:gd name="connsiteX9" fmla="*/ 914400 w 2760540"/>
                <a:gd name="connsiteY9" fmla="*/ 1666073 h 3150488"/>
                <a:gd name="connsiteX10" fmla="*/ 795647 w 2760540"/>
                <a:gd name="connsiteY10" fmla="*/ 3150488 h 3150488"/>
                <a:gd name="connsiteX0" fmla="*/ 795647 w 2904019"/>
                <a:gd name="connsiteY0" fmla="*/ 3150488 h 3150488"/>
                <a:gd name="connsiteX1" fmla="*/ 0 w 2904019"/>
                <a:gd name="connsiteY1" fmla="*/ 1749200 h 3150488"/>
                <a:gd name="connsiteX2" fmla="*/ 463138 w 2904019"/>
                <a:gd name="connsiteY2" fmla="*/ 1951080 h 3150488"/>
                <a:gd name="connsiteX3" fmla="*/ 776482 w 2904019"/>
                <a:gd name="connsiteY3" fmla="*/ 0 h 3150488"/>
                <a:gd name="connsiteX4" fmla="*/ 1975772 w 2904019"/>
                <a:gd name="connsiteY4" fmla="*/ 991413 h 3150488"/>
                <a:gd name="connsiteX5" fmla="*/ 2095113 w 2904019"/>
                <a:gd name="connsiteY5" fmla="*/ 702407 h 3150488"/>
                <a:gd name="connsiteX6" fmla="*/ 1816925 w 2904019"/>
                <a:gd name="connsiteY6" fmla="*/ 3150488 h 3150488"/>
                <a:gd name="connsiteX7" fmla="*/ 1187533 w 2904019"/>
                <a:gd name="connsiteY7" fmla="*/ 1143558 h 3150488"/>
                <a:gd name="connsiteX8" fmla="*/ 1080655 w 2904019"/>
                <a:gd name="connsiteY8" fmla="*/ 2046083 h 3150488"/>
                <a:gd name="connsiteX9" fmla="*/ 914400 w 2904019"/>
                <a:gd name="connsiteY9" fmla="*/ 1666073 h 3150488"/>
                <a:gd name="connsiteX10" fmla="*/ 795647 w 2904019"/>
                <a:gd name="connsiteY10" fmla="*/ 3150488 h 3150488"/>
                <a:gd name="connsiteX0" fmla="*/ 795647 w 2905418"/>
                <a:gd name="connsiteY0" fmla="*/ 3150488 h 3186701"/>
                <a:gd name="connsiteX1" fmla="*/ 0 w 2905418"/>
                <a:gd name="connsiteY1" fmla="*/ 1749200 h 3186701"/>
                <a:gd name="connsiteX2" fmla="*/ 463138 w 2905418"/>
                <a:gd name="connsiteY2" fmla="*/ 1951080 h 3186701"/>
                <a:gd name="connsiteX3" fmla="*/ 776482 w 2905418"/>
                <a:gd name="connsiteY3" fmla="*/ 0 h 3186701"/>
                <a:gd name="connsiteX4" fmla="*/ 1975772 w 2905418"/>
                <a:gd name="connsiteY4" fmla="*/ 991413 h 3186701"/>
                <a:gd name="connsiteX5" fmla="*/ 2095113 w 2905418"/>
                <a:gd name="connsiteY5" fmla="*/ 702407 h 3186701"/>
                <a:gd name="connsiteX6" fmla="*/ 1821452 w 2905418"/>
                <a:gd name="connsiteY6" fmla="*/ 3186701 h 3186701"/>
                <a:gd name="connsiteX7" fmla="*/ 1187533 w 2905418"/>
                <a:gd name="connsiteY7" fmla="*/ 1143558 h 3186701"/>
                <a:gd name="connsiteX8" fmla="*/ 1080655 w 2905418"/>
                <a:gd name="connsiteY8" fmla="*/ 2046083 h 3186701"/>
                <a:gd name="connsiteX9" fmla="*/ 914400 w 2905418"/>
                <a:gd name="connsiteY9" fmla="*/ 1666073 h 3186701"/>
                <a:gd name="connsiteX10" fmla="*/ 795647 w 2905418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1975772 w 2937337"/>
                <a:gd name="connsiteY4" fmla="*/ 991413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2120628 w 2937337"/>
                <a:gd name="connsiteY4" fmla="*/ 1308284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2120628 w 2937337"/>
                <a:gd name="connsiteY4" fmla="*/ 1308284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2120628 w 2937337"/>
                <a:gd name="connsiteY4" fmla="*/ 1308284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2120628 w 2937337"/>
                <a:gd name="connsiteY4" fmla="*/ 1308284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2120628 w 2937337"/>
                <a:gd name="connsiteY4" fmla="*/ 1308284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2120628 w 2937337"/>
                <a:gd name="connsiteY4" fmla="*/ 1308284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2034620 w 2937337"/>
                <a:gd name="connsiteY4" fmla="*/ 1294704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2034620 w 2937337"/>
                <a:gd name="connsiteY4" fmla="*/ 1294704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937337"/>
                <a:gd name="connsiteY0" fmla="*/ 3150488 h 3186701"/>
                <a:gd name="connsiteX1" fmla="*/ 0 w 2937337"/>
                <a:gd name="connsiteY1" fmla="*/ 1749200 h 3186701"/>
                <a:gd name="connsiteX2" fmla="*/ 463138 w 2937337"/>
                <a:gd name="connsiteY2" fmla="*/ 1951080 h 3186701"/>
                <a:gd name="connsiteX3" fmla="*/ 776482 w 2937337"/>
                <a:gd name="connsiteY3" fmla="*/ 0 h 3186701"/>
                <a:gd name="connsiteX4" fmla="*/ 2034620 w 2937337"/>
                <a:gd name="connsiteY4" fmla="*/ 1294704 h 3186701"/>
                <a:gd name="connsiteX5" fmla="*/ 2095113 w 2937337"/>
                <a:gd name="connsiteY5" fmla="*/ 702407 h 3186701"/>
                <a:gd name="connsiteX6" fmla="*/ 1821452 w 2937337"/>
                <a:gd name="connsiteY6" fmla="*/ 3186701 h 3186701"/>
                <a:gd name="connsiteX7" fmla="*/ 1187533 w 2937337"/>
                <a:gd name="connsiteY7" fmla="*/ 1143558 h 3186701"/>
                <a:gd name="connsiteX8" fmla="*/ 1080655 w 2937337"/>
                <a:gd name="connsiteY8" fmla="*/ 2046083 h 3186701"/>
                <a:gd name="connsiteX9" fmla="*/ 914400 w 2937337"/>
                <a:gd name="connsiteY9" fmla="*/ 1666073 h 3186701"/>
                <a:gd name="connsiteX10" fmla="*/ 795647 w 2937337"/>
                <a:gd name="connsiteY10" fmla="*/ 3150488 h 3186701"/>
                <a:gd name="connsiteX0" fmla="*/ 795647 w 2893849"/>
                <a:gd name="connsiteY0" fmla="*/ 3150488 h 3186701"/>
                <a:gd name="connsiteX1" fmla="*/ 0 w 2893849"/>
                <a:gd name="connsiteY1" fmla="*/ 1749200 h 3186701"/>
                <a:gd name="connsiteX2" fmla="*/ 463138 w 2893849"/>
                <a:gd name="connsiteY2" fmla="*/ 1951080 h 3186701"/>
                <a:gd name="connsiteX3" fmla="*/ 776482 w 2893849"/>
                <a:gd name="connsiteY3" fmla="*/ 0 h 3186701"/>
                <a:gd name="connsiteX4" fmla="*/ 2034620 w 2893849"/>
                <a:gd name="connsiteY4" fmla="*/ 1294704 h 3186701"/>
                <a:gd name="connsiteX5" fmla="*/ 2031739 w 2893849"/>
                <a:gd name="connsiteY5" fmla="*/ 711461 h 3186701"/>
                <a:gd name="connsiteX6" fmla="*/ 1821452 w 2893849"/>
                <a:gd name="connsiteY6" fmla="*/ 3186701 h 3186701"/>
                <a:gd name="connsiteX7" fmla="*/ 1187533 w 2893849"/>
                <a:gd name="connsiteY7" fmla="*/ 1143558 h 3186701"/>
                <a:gd name="connsiteX8" fmla="*/ 1080655 w 2893849"/>
                <a:gd name="connsiteY8" fmla="*/ 2046083 h 3186701"/>
                <a:gd name="connsiteX9" fmla="*/ 914400 w 2893849"/>
                <a:gd name="connsiteY9" fmla="*/ 1666073 h 3186701"/>
                <a:gd name="connsiteX10" fmla="*/ 795647 w 2893849"/>
                <a:gd name="connsiteY10" fmla="*/ 3150488 h 3186701"/>
                <a:gd name="connsiteX0" fmla="*/ 795647 w 2931612"/>
                <a:gd name="connsiteY0" fmla="*/ 3150488 h 3186701"/>
                <a:gd name="connsiteX1" fmla="*/ 0 w 2931612"/>
                <a:gd name="connsiteY1" fmla="*/ 1749200 h 3186701"/>
                <a:gd name="connsiteX2" fmla="*/ 463138 w 2931612"/>
                <a:gd name="connsiteY2" fmla="*/ 1951080 h 3186701"/>
                <a:gd name="connsiteX3" fmla="*/ 776482 w 2931612"/>
                <a:gd name="connsiteY3" fmla="*/ 0 h 3186701"/>
                <a:gd name="connsiteX4" fmla="*/ 2034620 w 2931612"/>
                <a:gd name="connsiteY4" fmla="*/ 1294704 h 3186701"/>
                <a:gd name="connsiteX5" fmla="*/ 2031739 w 2931612"/>
                <a:gd name="connsiteY5" fmla="*/ 711461 h 3186701"/>
                <a:gd name="connsiteX6" fmla="*/ 1821452 w 2931612"/>
                <a:gd name="connsiteY6" fmla="*/ 3186701 h 3186701"/>
                <a:gd name="connsiteX7" fmla="*/ 1187533 w 2931612"/>
                <a:gd name="connsiteY7" fmla="*/ 1143558 h 3186701"/>
                <a:gd name="connsiteX8" fmla="*/ 1080655 w 2931612"/>
                <a:gd name="connsiteY8" fmla="*/ 2046083 h 3186701"/>
                <a:gd name="connsiteX9" fmla="*/ 914400 w 2931612"/>
                <a:gd name="connsiteY9" fmla="*/ 1666073 h 3186701"/>
                <a:gd name="connsiteX10" fmla="*/ 795647 w 2931612"/>
                <a:gd name="connsiteY10" fmla="*/ 3150488 h 3186701"/>
                <a:gd name="connsiteX0" fmla="*/ 795647 w 2931612"/>
                <a:gd name="connsiteY0" fmla="*/ 3150488 h 3186701"/>
                <a:gd name="connsiteX1" fmla="*/ 0 w 2931612"/>
                <a:gd name="connsiteY1" fmla="*/ 1749200 h 3186701"/>
                <a:gd name="connsiteX2" fmla="*/ 463138 w 2931612"/>
                <a:gd name="connsiteY2" fmla="*/ 1951080 h 3186701"/>
                <a:gd name="connsiteX3" fmla="*/ 776482 w 2931612"/>
                <a:gd name="connsiteY3" fmla="*/ 0 h 3186701"/>
                <a:gd name="connsiteX4" fmla="*/ 2034620 w 2931612"/>
                <a:gd name="connsiteY4" fmla="*/ 1294704 h 3186701"/>
                <a:gd name="connsiteX5" fmla="*/ 2031739 w 2931612"/>
                <a:gd name="connsiteY5" fmla="*/ 711461 h 3186701"/>
                <a:gd name="connsiteX6" fmla="*/ 1821452 w 2931612"/>
                <a:gd name="connsiteY6" fmla="*/ 3186701 h 3186701"/>
                <a:gd name="connsiteX7" fmla="*/ 1187533 w 2931612"/>
                <a:gd name="connsiteY7" fmla="*/ 1143558 h 3186701"/>
                <a:gd name="connsiteX8" fmla="*/ 1080655 w 2931612"/>
                <a:gd name="connsiteY8" fmla="*/ 2046083 h 3186701"/>
                <a:gd name="connsiteX9" fmla="*/ 914400 w 2931612"/>
                <a:gd name="connsiteY9" fmla="*/ 1666073 h 3186701"/>
                <a:gd name="connsiteX10" fmla="*/ 795647 w 2931612"/>
                <a:gd name="connsiteY10" fmla="*/ 3150488 h 3186701"/>
                <a:gd name="connsiteX0" fmla="*/ 795647 w 2931612"/>
                <a:gd name="connsiteY0" fmla="*/ 3150488 h 3186701"/>
                <a:gd name="connsiteX1" fmla="*/ 0 w 2931612"/>
                <a:gd name="connsiteY1" fmla="*/ 1749200 h 3186701"/>
                <a:gd name="connsiteX2" fmla="*/ 463138 w 2931612"/>
                <a:gd name="connsiteY2" fmla="*/ 1951080 h 3186701"/>
                <a:gd name="connsiteX3" fmla="*/ 776482 w 2931612"/>
                <a:gd name="connsiteY3" fmla="*/ 0 h 3186701"/>
                <a:gd name="connsiteX4" fmla="*/ 2034620 w 2931612"/>
                <a:gd name="connsiteY4" fmla="*/ 1294704 h 3186701"/>
                <a:gd name="connsiteX5" fmla="*/ 2031739 w 2931612"/>
                <a:gd name="connsiteY5" fmla="*/ 711461 h 3186701"/>
                <a:gd name="connsiteX6" fmla="*/ 1821452 w 2931612"/>
                <a:gd name="connsiteY6" fmla="*/ 3186701 h 3186701"/>
                <a:gd name="connsiteX7" fmla="*/ 1187533 w 2931612"/>
                <a:gd name="connsiteY7" fmla="*/ 1143558 h 3186701"/>
                <a:gd name="connsiteX8" fmla="*/ 1080655 w 2931612"/>
                <a:gd name="connsiteY8" fmla="*/ 2046083 h 3186701"/>
                <a:gd name="connsiteX9" fmla="*/ 914400 w 2931612"/>
                <a:gd name="connsiteY9" fmla="*/ 1666073 h 3186701"/>
                <a:gd name="connsiteX10" fmla="*/ 795647 w 2931612"/>
                <a:gd name="connsiteY10" fmla="*/ 3150488 h 3186701"/>
                <a:gd name="connsiteX0" fmla="*/ 795647 w 2931612"/>
                <a:gd name="connsiteY0" fmla="*/ 3150488 h 3186701"/>
                <a:gd name="connsiteX1" fmla="*/ 0 w 2931612"/>
                <a:gd name="connsiteY1" fmla="*/ 1749200 h 3186701"/>
                <a:gd name="connsiteX2" fmla="*/ 463138 w 2931612"/>
                <a:gd name="connsiteY2" fmla="*/ 1951080 h 3186701"/>
                <a:gd name="connsiteX3" fmla="*/ 776482 w 2931612"/>
                <a:gd name="connsiteY3" fmla="*/ 0 h 3186701"/>
                <a:gd name="connsiteX4" fmla="*/ 2034620 w 2931612"/>
                <a:gd name="connsiteY4" fmla="*/ 1294704 h 3186701"/>
                <a:gd name="connsiteX5" fmla="*/ 2031739 w 2931612"/>
                <a:gd name="connsiteY5" fmla="*/ 711461 h 3186701"/>
                <a:gd name="connsiteX6" fmla="*/ 1821452 w 2931612"/>
                <a:gd name="connsiteY6" fmla="*/ 3186701 h 3186701"/>
                <a:gd name="connsiteX7" fmla="*/ 1187533 w 2931612"/>
                <a:gd name="connsiteY7" fmla="*/ 1143558 h 3186701"/>
                <a:gd name="connsiteX8" fmla="*/ 1080655 w 2931612"/>
                <a:gd name="connsiteY8" fmla="*/ 2046083 h 3186701"/>
                <a:gd name="connsiteX9" fmla="*/ 914400 w 2931612"/>
                <a:gd name="connsiteY9" fmla="*/ 1666073 h 3186701"/>
                <a:gd name="connsiteX10" fmla="*/ 795647 w 2931612"/>
                <a:gd name="connsiteY10" fmla="*/ 3150488 h 3186701"/>
                <a:gd name="connsiteX0" fmla="*/ 795647 w 2931612"/>
                <a:gd name="connsiteY0" fmla="*/ 3150488 h 3186701"/>
                <a:gd name="connsiteX1" fmla="*/ 0 w 2931612"/>
                <a:gd name="connsiteY1" fmla="*/ 1749200 h 3186701"/>
                <a:gd name="connsiteX2" fmla="*/ 463138 w 2931612"/>
                <a:gd name="connsiteY2" fmla="*/ 1951080 h 3186701"/>
                <a:gd name="connsiteX3" fmla="*/ 776482 w 2931612"/>
                <a:gd name="connsiteY3" fmla="*/ 0 h 3186701"/>
                <a:gd name="connsiteX4" fmla="*/ 2034620 w 2931612"/>
                <a:gd name="connsiteY4" fmla="*/ 1294704 h 3186701"/>
                <a:gd name="connsiteX5" fmla="*/ 2031739 w 2931612"/>
                <a:gd name="connsiteY5" fmla="*/ 711461 h 3186701"/>
                <a:gd name="connsiteX6" fmla="*/ 1821452 w 2931612"/>
                <a:gd name="connsiteY6" fmla="*/ 3186701 h 3186701"/>
                <a:gd name="connsiteX7" fmla="*/ 1187533 w 2931612"/>
                <a:gd name="connsiteY7" fmla="*/ 1143558 h 3186701"/>
                <a:gd name="connsiteX8" fmla="*/ 1080655 w 2931612"/>
                <a:gd name="connsiteY8" fmla="*/ 2046083 h 3186701"/>
                <a:gd name="connsiteX9" fmla="*/ 914400 w 2931612"/>
                <a:gd name="connsiteY9" fmla="*/ 1666073 h 3186701"/>
                <a:gd name="connsiteX10" fmla="*/ 795647 w 2931612"/>
                <a:gd name="connsiteY10" fmla="*/ 3150488 h 3186701"/>
                <a:gd name="connsiteX0" fmla="*/ 813754 w 2949719"/>
                <a:gd name="connsiteY0" fmla="*/ 3150488 h 3186701"/>
                <a:gd name="connsiteX1" fmla="*/ 0 w 2949719"/>
                <a:gd name="connsiteY1" fmla="*/ 1726566 h 3186701"/>
                <a:gd name="connsiteX2" fmla="*/ 481245 w 2949719"/>
                <a:gd name="connsiteY2" fmla="*/ 1951080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813754 w 2949719"/>
                <a:gd name="connsiteY10" fmla="*/ 3150488 h 3186701"/>
                <a:gd name="connsiteX0" fmla="*/ 813754 w 2949719"/>
                <a:gd name="connsiteY0" fmla="*/ 3150488 h 3186701"/>
                <a:gd name="connsiteX1" fmla="*/ 0 w 2949719"/>
                <a:gd name="connsiteY1" fmla="*/ 1726566 h 3186701"/>
                <a:gd name="connsiteX2" fmla="*/ 481245 w 2949719"/>
                <a:gd name="connsiteY2" fmla="*/ 1951080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813754 w 2949719"/>
                <a:gd name="connsiteY10" fmla="*/ 3150488 h 3186701"/>
                <a:gd name="connsiteX0" fmla="*/ 813754 w 2949719"/>
                <a:gd name="connsiteY0" fmla="*/ 3150488 h 3186701"/>
                <a:gd name="connsiteX1" fmla="*/ 0 w 2949719"/>
                <a:gd name="connsiteY1" fmla="*/ 1726566 h 3186701"/>
                <a:gd name="connsiteX2" fmla="*/ 481245 w 2949719"/>
                <a:gd name="connsiteY2" fmla="*/ 1951080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813754 w 2949719"/>
                <a:gd name="connsiteY10" fmla="*/ 3150488 h 3186701"/>
                <a:gd name="connsiteX0" fmla="*/ 813754 w 2949719"/>
                <a:gd name="connsiteY0" fmla="*/ 3150488 h 3186701"/>
                <a:gd name="connsiteX1" fmla="*/ 0 w 2949719"/>
                <a:gd name="connsiteY1" fmla="*/ 1726566 h 3186701"/>
                <a:gd name="connsiteX2" fmla="*/ 481245 w 2949719"/>
                <a:gd name="connsiteY2" fmla="*/ 1951080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813754 w 2949719"/>
                <a:gd name="connsiteY10" fmla="*/ 3150488 h 3186701"/>
                <a:gd name="connsiteX0" fmla="*/ 1117045 w 2949719"/>
                <a:gd name="connsiteY0" fmla="*/ 3168594 h 3186701"/>
                <a:gd name="connsiteX1" fmla="*/ 0 w 2949719"/>
                <a:gd name="connsiteY1" fmla="*/ 1726566 h 3186701"/>
                <a:gd name="connsiteX2" fmla="*/ 481245 w 2949719"/>
                <a:gd name="connsiteY2" fmla="*/ 1951080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1117045 w 2949719"/>
                <a:gd name="connsiteY10" fmla="*/ 3168594 h 3186701"/>
                <a:gd name="connsiteX0" fmla="*/ 1117045 w 2949719"/>
                <a:gd name="connsiteY0" fmla="*/ 3168594 h 3186701"/>
                <a:gd name="connsiteX1" fmla="*/ 0 w 2949719"/>
                <a:gd name="connsiteY1" fmla="*/ 1726566 h 3186701"/>
                <a:gd name="connsiteX2" fmla="*/ 481245 w 2949719"/>
                <a:gd name="connsiteY2" fmla="*/ 1951080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1117045 w 2949719"/>
                <a:gd name="connsiteY10" fmla="*/ 3168594 h 3186701"/>
                <a:gd name="connsiteX0" fmla="*/ 1117045 w 2949719"/>
                <a:gd name="connsiteY0" fmla="*/ 3168594 h 3186701"/>
                <a:gd name="connsiteX1" fmla="*/ 0 w 2949719"/>
                <a:gd name="connsiteY1" fmla="*/ 1726566 h 3186701"/>
                <a:gd name="connsiteX2" fmla="*/ 481245 w 2949719"/>
                <a:gd name="connsiteY2" fmla="*/ 1951080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1117045 w 2949719"/>
                <a:gd name="connsiteY10" fmla="*/ 3168594 h 3186701"/>
                <a:gd name="connsiteX0" fmla="*/ 1117045 w 2949719"/>
                <a:gd name="connsiteY0" fmla="*/ 3168594 h 3186701"/>
                <a:gd name="connsiteX1" fmla="*/ 0 w 2949719"/>
                <a:gd name="connsiteY1" fmla="*/ 1726566 h 3186701"/>
                <a:gd name="connsiteX2" fmla="*/ 481245 w 2949719"/>
                <a:gd name="connsiteY2" fmla="*/ 1951080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1117045 w 2949719"/>
                <a:gd name="connsiteY10" fmla="*/ 3168594 h 3186701"/>
                <a:gd name="connsiteX0" fmla="*/ 1117045 w 2949719"/>
                <a:gd name="connsiteY0" fmla="*/ 3168594 h 3186701"/>
                <a:gd name="connsiteX1" fmla="*/ 0 w 2949719"/>
                <a:gd name="connsiteY1" fmla="*/ 1726566 h 3186701"/>
                <a:gd name="connsiteX2" fmla="*/ 417871 w 2949719"/>
                <a:gd name="connsiteY2" fmla="*/ 2009927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1117045 w 2949719"/>
                <a:gd name="connsiteY10" fmla="*/ 3168594 h 3186701"/>
                <a:gd name="connsiteX0" fmla="*/ 1117045 w 2949719"/>
                <a:gd name="connsiteY0" fmla="*/ 3168594 h 3186701"/>
                <a:gd name="connsiteX1" fmla="*/ 0 w 2949719"/>
                <a:gd name="connsiteY1" fmla="*/ 1726566 h 3186701"/>
                <a:gd name="connsiteX2" fmla="*/ 417871 w 2949719"/>
                <a:gd name="connsiteY2" fmla="*/ 2009927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1117045 w 2949719"/>
                <a:gd name="connsiteY10" fmla="*/ 3168594 h 3186701"/>
                <a:gd name="connsiteX0" fmla="*/ 1117045 w 2949719"/>
                <a:gd name="connsiteY0" fmla="*/ 3168594 h 3186701"/>
                <a:gd name="connsiteX1" fmla="*/ 0 w 2949719"/>
                <a:gd name="connsiteY1" fmla="*/ 1726566 h 3186701"/>
                <a:gd name="connsiteX2" fmla="*/ 417871 w 2949719"/>
                <a:gd name="connsiteY2" fmla="*/ 2009927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1117045 w 2949719"/>
                <a:gd name="connsiteY10" fmla="*/ 3168594 h 3186701"/>
                <a:gd name="connsiteX0" fmla="*/ 1117045 w 2949719"/>
                <a:gd name="connsiteY0" fmla="*/ 3168594 h 3186701"/>
                <a:gd name="connsiteX1" fmla="*/ 0 w 2949719"/>
                <a:gd name="connsiteY1" fmla="*/ 1726566 h 3186701"/>
                <a:gd name="connsiteX2" fmla="*/ 417871 w 2949719"/>
                <a:gd name="connsiteY2" fmla="*/ 2009927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1117045 w 2949719"/>
                <a:gd name="connsiteY10" fmla="*/ 3168594 h 3186701"/>
                <a:gd name="connsiteX0" fmla="*/ 1117045 w 2949719"/>
                <a:gd name="connsiteY0" fmla="*/ 3168594 h 3186701"/>
                <a:gd name="connsiteX1" fmla="*/ 0 w 2949719"/>
                <a:gd name="connsiteY1" fmla="*/ 1726566 h 3186701"/>
                <a:gd name="connsiteX2" fmla="*/ 417871 w 2949719"/>
                <a:gd name="connsiteY2" fmla="*/ 2009927 h 3186701"/>
                <a:gd name="connsiteX3" fmla="*/ 794589 w 2949719"/>
                <a:gd name="connsiteY3" fmla="*/ 0 h 3186701"/>
                <a:gd name="connsiteX4" fmla="*/ 2052727 w 2949719"/>
                <a:gd name="connsiteY4" fmla="*/ 1294704 h 3186701"/>
                <a:gd name="connsiteX5" fmla="*/ 2049846 w 2949719"/>
                <a:gd name="connsiteY5" fmla="*/ 711461 h 3186701"/>
                <a:gd name="connsiteX6" fmla="*/ 1839559 w 2949719"/>
                <a:gd name="connsiteY6" fmla="*/ 3186701 h 3186701"/>
                <a:gd name="connsiteX7" fmla="*/ 1205640 w 2949719"/>
                <a:gd name="connsiteY7" fmla="*/ 1143558 h 3186701"/>
                <a:gd name="connsiteX8" fmla="*/ 1098762 w 2949719"/>
                <a:gd name="connsiteY8" fmla="*/ 2046083 h 3186701"/>
                <a:gd name="connsiteX9" fmla="*/ 932507 w 2949719"/>
                <a:gd name="connsiteY9" fmla="*/ 1666073 h 3186701"/>
                <a:gd name="connsiteX10" fmla="*/ 1117045 w 2949719"/>
                <a:gd name="connsiteY10" fmla="*/ 3168594 h 3186701"/>
                <a:gd name="connsiteX0" fmla="*/ 1103465 w 2936139"/>
                <a:gd name="connsiteY0" fmla="*/ 3168594 h 3186701"/>
                <a:gd name="connsiteX1" fmla="*/ 0 w 2936139"/>
                <a:gd name="connsiteY1" fmla="*/ 1726566 h 3186701"/>
                <a:gd name="connsiteX2" fmla="*/ 404291 w 2936139"/>
                <a:gd name="connsiteY2" fmla="*/ 2009927 h 3186701"/>
                <a:gd name="connsiteX3" fmla="*/ 781009 w 2936139"/>
                <a:gd name="connsiteY3" fmla="*/ 0 h 3186701"/>
                <a:gd name="connsiteX4" fmla="*/ 2039147 w 2936139"/>
                <a:gd name="connsiteY4" fmla="*/ 1294704 h 3186701"/>
                <a:gd name="connsiteX5" fmla="*/ 2036266 w 2936139"/>
                <a:gd name="connsiteY5" fmla="*/ 711461 h 3186701"/>
                <a:gd name="connsiteX6" fmla="*/ 1825979 w 2936139"/>
                <a:gd name="connsiteY6" fmla="*/ 3186701 h 3186701"/>
                <a:gd name="connsiteX7" fmla="*/ 1192060 w 2936139"/>
                <a:gd name="connsiteY7" fmla="*/ 1143558 h 3186701"/>
                <a:gd name="connsiteX8" fmla="*/ 1085182 w 2936139"/>
                <a:gd name="connsiteY8" fmla="*/ 2046083 h 3186701"/>
                <a:gd name="connsiteX9" fmla="*/ 918927 w 2936139"/>
                <a:gd name="connsiteY9" fmla="*/ 1666073 h 3186701"/>
                <a:gd name="connsiteX10" fmla="*/ 1103465 w 2936139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64195 w 2981407"/>
                <a:gd name="connsiteY9" fmla="*/ 1666073 h 3186701"/>
                <a:gd name="connsiteX10" fmla="*/ 1148733 w 2981407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64195 w 2981407"/>
                <a:gd name="connsiteY9" fmla="*/ 1666073 h 3186701"/>
                <a:gd name="connsiteX10" fmla="*/ 1148733 w 2981407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64195 w 2981407"/>
                <a:gd name="connsiteY9" fmla="*/ 1666073 h 3186701"/>
                <a:gd name="connsiteX10" fmla="*/ 1148733 w 2981407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18927 w 2981407"/>
                <a:gd name="connsiteY9" fmla="*/ 1697760 h 3186701"/>
                <a:gd name="connsiteX10" fmla="*/ 1148733 w 2981407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18927 w 2981407"/>
                <a:gd name="connsiteY9" fmla="*/ 1697760 h 3186701"/>
                <a:gd name="connsiteX10" fmla="*/ 1148733 w 2981407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18927 w 2981407"/>
                <a:gd name="connsiteY9" fmla="*/ 1697760 h 3186701"/>
                <a:gd name="connsiteX10" fmla="*/ 1148733 w 2981407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18927 w 2981407"/>
                <a:gd name="connsiteY9" fmla="*/ 1697760 h 3186701"/>
                <a:gd name="connsiteX10" fmla="*/ 1148733 w 2981407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18927 w 2981407"/>
                <a:gd name="connsiteY9" fmla="*/ 1697760 h 3186701"/>
                <a:gd name="connsiteX10" fmla="*/ 1148733 w 2981407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18927 w 2981407"/>
                <a:gd name="connsiteY9" fmla="*/ 1697760 h 3186701"/>
                <a:gd name="connsiteX10" fmla="*/ 1148733 w 2981407"/>
                <a:gd name="connsiteY10" fmla="*/ 3168594 h 3186701"/>
                <a:gd name="connsiteX0" fmla="*/ 1148733 w 2981407"/>
                <a:gd name="connsiteY0" fmla="*/ 3168594 h 3186701"/>
                <a:gd name="connsiteX1" fmla="*/ 0 w 2981407"/>
                <a:gd name="connsiteY1" fmla="*/ 1749200 h 3186701"/>
                <a:gd name="connsiteX2" fmla="*/ 449559 w 2981407"/>
                <a:gd name="connsiteY2" fmla="*/ 2009927 h 3186701"/>
                <a:gd name="connsiteX3" fmla="*/ 826277 w 2981407"/>
                <a:gd name="connsiteY3" fmla="*/ 0 h 3186701"/>
                <a:gd name="connsiteX4" fmla="*/ 2084415 w 2981407"/>
                <a:gd name="connsiteY4" fmla="*/ 1294704 h 3186701"/>
                <a:gd name="connsiteX5" fmla="*/ 2081534 w 2981407"/>
                <a:gd name="connsiteY5" fmla="*/ 711461 h 3186701"/>
                <a:gd name="connsiteX6" fmla="*/ 1871247 w 2981407"/>
                <a:gd name="connsiteY6" fmla="*/ 3186701 h 3186701"/>
                <a:gd name="connsiteX7" fmla="*/ 1237328 w 2981407"/>
                <a:gd name="connsiteY7" fmla="*/ 1143558 h 3186701"/>
                <a:gd name="connsiteX8" fmla="*/ 1130450 w 2981407"/>
                <a:gd name="connsiteY8" fmla="*/ 2046083 h 3186701"/>
                <a:gd name="connsiteX9" fmla="*/ 918927 w 2981407"/>
                <a:gd name="connsiteY9" fmla="*/ 1697760 h 3186701"/>
                <a:gd name="connsiteX10" fmla="*/ 1148733 w 2981407"/>
                <a:gd name="connsiteY10" fmla="*/ 3168594 h 3186701"/>
                <a:gd name="connsiteX0" fmla="*/ 1148733 w 2897156"/>
                <a:gd name="connsiteY0" fmla="*/ 3168594 h 3173121"/>
                <a:gd name="connsiteX1" fmla="*/ 0 w 2897156"/>
                <a:gd name="connsiteY1" fmla="*/ 1749200 h 3173121"/>
                <a:gd name="connsiteX2" fmla="*/ 449559 w 2897156"/>
                <a:gd name="connsiteY2" fmla="*/ 2009927 h 3173121"/>
                <a:gd name="connsiteX3" fmla="*/ 826277 w 2897156"/>
                <a:gd name="connsiteY3" fmla="*/ 0 h 3173121"/>
                <a:gd name="connsiteX4" fmla="*/ 2084415 w 2897156"/>
                <a:gd name="connsiteY4" fmla="*/ 1294704 h 3173121"/>
                <a:gd name="connsiteX5" fmla="*/ 2081534 w 2897156"/>
                <a:gd name="connsiteY5" fmla="*/ 711461 h 3173121"/>
                <a:gd name="connsiteX6" fmla="*/ 1581537 w 2897156"/>
                <a:gd name="connsiteY6" fmla="*/ 3173121 h 3173121"/>
                <a:gd name="connsiteX7" fmla="*/ 1237328 w 2897156"/>
                <a:gd name="connsiteY7" fmla="*/ 1143558 h 3173121"/>
                <a:gd name="connsiteX8" fmla="*/ 1130450 w 2897156"/>
                <a:gd name="connsiteY8" fmla="*/ 2046083 h 3173121"/>
                <a:gd name="connsiteX9" fmla="*/ 918927 w 2897156"/>
                <a:gd name="connsiteY9" fmla="*/ 1697760 h 3173121"/>
                <a:gd name="connsiteX10" fmla="*/ 1148733 w 2897156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30450 w 2969045"/>
                <a:gd name="connsiteY8" fmla="*/ 2046083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30450 w 2969045"/>
                <a:gd name="connsiteY8" fmla="*/ 2046083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288886 w 2969045"/>
                <a:gd name="connsiteY8" fmla="*/ 2367481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62138 w 2969045"/>
                <a:gd name="connsiteY8" fmla="*/ 2408222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62138 w 2969045"/>
                <a:gd name="connsiteY8" fmla="*/ 2408222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62138 w 2969045"/>
                <a:gd name="connsiteY8" fmla="*/ 2408222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62138 w 2969045"/>
                <a:gd name="connsiteY8" fmla="*/ 2408222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62138 w 2969045"/>
                <a:gd name="connsiteY8" fmla="*/ 2408222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62138 w 2969045"/>
                <a:gd name="connsiteY8" fmla="*/ 2408222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62138 w 2969045"/>
                <a:gd name="connsiteY8" fmla="*/ 2408222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  <a:gd name="connsiteX0" fmla="*/ 1148733 w 2969045"/>
                <a:gd name="connsiteY0" fmla="*/ 3168594 h 3173121"/>
                <a:gd name="connsiteX1" fmla="*/ 0 w 2969045"/>
                <a:gd name="connsiteY1" fmla="*/ 1749200 h 3173121"/>
                <a:gd name="connsiteX2" fmla="*/ 449559 w 2969045"/>
                <a:gd name="connsiteY2" fmla="*/ 2009927 h 3173121"/>
                <a:gd name="connsiteX3" fmla="*/ 826277 w 2969045"/>
                <a:gd name="connsiteY3" fmla="*/ 0 h 3173121"/>
                <a:gd name="connsiteX4" fmla="*/ 2084415 w 2969045"/>
                <a:gd name="connsiteY4" fmla="*/ 1294704 h 3173121"/>
                <a:gd name="connsiteX5" fmla="*/ 2081534 w 2969045"/>
                <a:gd name="connsiteY5" fmla="*/ 711461 h 3173121"/>
                <a:gd name="connsiteX6" fmla="*/ 1581537 w 2969045"/>
                <a:gd name="connsiteY6" fmla="*/ 3173121 h 3173121"/>
                <a:gd name="connsiteX7" fmla="*/ 1237328 w 2969045"/>
                <a:gd name="connsiteY7" fmla="*/ 1143558 h 3173121"/>
                <a:gd name="connsiteX8" fmla="*/ 1162138 w 2969045"/>
                <a:gd name="connsiteY8" fmla="*/ 2408222 h 3173121"/>
                <a:gd name="connsiteX9" fmla="*/ 918927 w 2969045"/>
                <a:gd name="connsiteY9" fmla="*/ 1697760 h 3173121"/>
                <a:gd name="connsiteX10" fmla="*/ 1148733 w 2969045"/>
                <a:gd name="connsiteY10" fmla="*/ 3168594 h 3173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69045" h="3173121">
                  <a:moveTo>
                    <a:pt x="1148733" y="3168594"/>
                  </a:moveTo>
                  <a:cubicBezTo>
                    <a:pt x="-68605" y="2992718"/>
                    <a:pt x="289357" y="2373225"/>
                    <a:pt x="0" y="1749200"/>
                  </a:cubicBezTo>
                  <a:cubicBezTo>
                    <a:pt x="211718" y="1712379"/>
                    <a:pt x="518500" y="2277611"/>
                    <a:pt x="449559" y="2009927"/>
                  </a:cubicBezTo>
                  <a:cubicBezTo>
                    <a:pt x="87752" y="952162"/>
                    <a:pt x="1169975" y="921963"/>
                    <a:pt x="826277" y="0"/>
                  </a:cubicBezTo>
                  <a:cubicBezTo>
                    <a:pt x="1894489" y="60376"/>
                    <a:pt x="1582046" y="1053258"/>
                    <a:pt x="2084415" y="1294704"/>
                  </a:cubicBezTo>
                  <a:cubicBezTo>
                    <a:pt x="2220765" y="1319082"/>
                    <a:pt x="2384277" y="1207659"/>
                    <a:pt x="2081534" y="711461"/>
                  </a:cubicBezTo>
                  <a:cubicBezTo>
                    <a:pt x="3844765" y="2025429"/>
                    <a:pt x="2606774" y="3099478"/>
                    <a:pt x="1581537" y="3173121"/>
                  </a:cubicBezTo>
                  <a:cubicBezTo>
                    <a:pt x="2049242" y="2917586"/>
                    <a:pt x="2204598" y="1824606"/>
                    <a:pt x="1237328" y="1143558"/>
                  </a:cubicBezTo>
                  <a:cubicBezTo>
                    <a:pt x="1479342" y="1777869"/>
                    <a:pt x="1318476" y="2090782"/>
                    <a:pt x="1162138" y="2408222"/>
                  </a:cubicBezTo>
                  <a:cubicBezTo>
                    <a:pt x="1159532" y="2246847"/>
                    <a:pt x="1324413" y="1899876"/>
                    <a:pt x="918927" y="1697760"/>
                  </a:cubicBezTo>
                  <a:cubicBezTo>
                    <a:pt x="1108697" y="2305733"/>
                    <a:pt x="307113" y="2497246"/>
                    <a:pt x="1148733" y="31685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lvl="0" algn="ctr">
                <a:defRPr/>
              </a:pPr>
              <a:endParaRPr lang="ko-KR" altLang="en-US" sz="270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0AB1D85-0259-F630-D867-7AB81E016E64}"/>
              </a:ext>
            </a:extLst>
          </p:cNvPr>
          <p:cNvGrpSpPr/>
          <p:nvPr/>
        </p:nvGrpSpPr>
        <p:grpSpPr>
          <a:xfrm>
            <a:off x="450396" y="3501985"/>
            <a:ext cx="2743685" cy="1005233"/>
            <a:chOff x="1125574" y="2169001"/>
            <a:chExt cx="2919228" cy="125025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1E4FFA2-D7FD-A8F2-2D3A-DED258747351}"/>
                </a:ext>
              </a:extLst>
            </p:cNvPr>
            <p:cNvSpPr txBox="1"/>
            <p:nvPr/>
          </p:nvSpPr>
          <p:spPr>
            <a:xfrm>
              <a:off x="1849066" y="2691946"/>
              <a:ext cx="2195736" cy="7273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  <a:cs typeface="Arial"/>
                </a:rPr>
                <a:t>생산 과정상에서 불량제품의 비중 증가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9012634-E0A8-3E9B-A83C-83D57511D0C7}"/>
                </a:ext>
              </a:extLst>
            </p:cNvPr>
            <p:cNvSpPr txBox="1"/>
            <p:nvPr/>
          </p:nvSpPr>
          <p:spPr>
            <a:xfrm>
              <a:off x="1868899" y="2169001"/>
              <a:ext cx="18470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b="1" dirty="0">
                  <a:latin typeface="나눔스퀘어 네오 Heavy"/>
                  <a:ea typeface="나눔스퀘어 네오 Heavy"/>
                </a:rPr>
                <a:t>무리한 수요량</a:t>
              </a:r>
            </a:p>
          </p:txBody>
        </p:sp>
        <p:sp>
          <p:nvSpPr>
            <p:cNvPr id="26" name="Pie 24">
              <a:extLst>
                <a:ext uri="{FF2B5EF4-FFF2-40B4-BE49-F238E27FC236}">
                  <a16:creationId xmlns:a16="http://schemas.microsoft.com/office/drawing/2014/main" id="{2F83D862-2D22-65EE-2EF0-E570A37277B0}"/>
                </a:ext>
              </a:extLst>
            </p:cNvPr>
            <p:cNvSpPr/>
            <p:nvPr/>
          </p:nvSpPr>
          <p:spPr>
            <a:xfrm>
              <a:off x="1125574" y="2294393"/>
              <a:ext cx="513183" cy="510342"/>
            </a:xfrm>
            <a:custGeom>
              <a:avLst/>
              <a:gdLst/>
              <a:ahLst/>
              <a:cxnLst/>
              <a:rect l="l" t="t" r="r" b="b"/>
              <a:pathLst>
                <a:path w="3228711" h="3210836">
                  <a:moveTo>
                    <a:pt x="351626" y="695968"/>
                  </a:moveTo>
                  <a:lnTo>
                    <a:pt x="1548007" y="1678300"/>
                  </a:lnTo>
                  <a:lnTo>
                    <a:pt x="236194" y="2500159"/>
                  </a:lnTo>
                  <a:cubicBezTo>
                    <a:pt x="-116985" y="1936431"/>
                    <a:pt x="-70514" y="1210092"/>
                    <a:pt x="351626" y="695968"/>
                  </a:cubicBezTo>
                  <a:close/>
                  <a:moveTo>
                    <a:pt x="1957429" y="262366"/>
                  </a:moveTo>
                  <a:cubicBezTo>
                    <a:pt x="2634256" y="359480"/>
                    <a:pt x="3156733" y="907132"/>
                    <a:pt x="3221913" y="1587776"/>
                  </a:cubicBezTo>
                  <a:cubicBezTo>
                    <a:pt x="3287093" y="2268421"/>
                    <a:pt x="2878048" y="2905277"/>
                    <a:pt x="2231953" y="3129078"/>
                  </a:cubicBezTo>
                  <a:cubicBezTo>
                    <a:pt x="1585858" y="3352879"/>
                    <a:pt x="870522" y="3105497"/>
                    <a:pt x="500715" y="2530372"/>
                  </a:cubicBezTo>
                  <a:lnTo>
                    <a:pt x="1746987" y="1729019"/>
                  </a:lnTo>
                  <a:close/>
                  <a:moveTo>
                    <a:pt x="1604447" y="200"/>
                  </a:moveTo>
                  <a:cubicBezTo>
                    <a:pt x="1665125" y="-778"/>
                    <a:pt x="1726175" y="1809"/>
                    <a:pt x="1787307" y="8072"/>
                  </a:cubicBezTo>
                  <a:lnTo>
                    <a:pt x="1629532" y="1548011"/>
                  </a:lnTo>
                  <a:lnTo>
                    <a:pt x="483856" y="506987"/>
                  </a:lnTo>
                  <a:cubicBezTo>
                    <a:pt x="773141" y="188622"/>
                    <a:pt x="1179697" y="7051"/>
                    <a:pt x="1604447" y="2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lvl="0" algn="ctr">
                <a:defRPr/>
              </a:pPr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27" name="Up Arrow 4">
            <a:extLst>
              <a:ext uri="{FF2B5EF4-FFF2-40B4-BE49-F238E27FC236}">
                <a16:creationId xmlns:a16="http://schemas.microsoft.com/office/drawing/2014/main" id="{D97BB1E9-9A1A-B6D4-9105-EFD7C31A316F}"/>
              </a:ext>
            </a:extLst>
          </p:cNvPr>
          <p:cNvSpPr/>
          <p:nvPr/>
        </p:nvSpPr>
        <p:spPr>
          <a:xfrm rot="5368205">
            <a:off x="3878483" y="4472235"/>
            <a:ext cx="506669" cy="837286"/>
          </a:xfrm>
          <a:prstGeom prst="upArrow">
            <a:avLst>
              <a:gd name="adj1" fmla="val 50000"/>
              <a:gd name="adj2" fmla="val 61937"/>
            </a:avLst>
          </a:prstGeom>
          <a:solidFill>
            <a:srgbClr val="FF0000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2700" b="0" i="0" u="none" strike="noStrike" kern="1200" cap="none" spc="0" normalizeH="0" baseline="0">
              <a:solidFill>
                <a:srgbClr val="FFFFFF"/>
              </a:solidFill>
              <a:latin typeface="Arial"/>
              <a:ea typeface="Arial Unicode MS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2326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815009" y="1608056"/>
          <a:ext cx="10416247" cy="3969734"/>
        </p:xfrm>
        <a:graphic>
          <a:graphicData uri="http://schemas.openxmlformats.org/drawingml/2006/table">
            <a:tbl>
              <a:tblPr firstRow="1" lastCol="1" bandRow="1" bandCol="1">
                <a:tableStyleId>{5A111915-BE36-4E01-A7E5-04B1672EAD32}</a:tableStyleId>
              </a:tblPr>
              <a:tblGrid>
                <a:gridCol w="36018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071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07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9708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1400" b="1" spc="0">
                          <a:solidFill>
                            <a:schemeClr val="bg1"/>
                          </a:solidFill>
                        </a:rPr>
                        <a:t>목적 </a:t>
                      </a:r>
                      <a:endParaRPr lang="en-JM" altLang="ko-KR" sz="1400" b="1" spc="0">
                        <a:solidFill>
                          <a:schemeClr val="bg1"/>
                        </a:solidFill>
                        <a:latin typeface="+mn-lt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1400" b="1" spc="0">
                          <a:solidFill>
                            <a:schemeClr val="bg1"/>
                          </a:solidFill>
                        </a:rPr>
                        <a:t>분석 방법 </a:t>
                      </a:r>
                      <a:endParaRPr lang="en-JM" altLang="ko-KR" sz="1400" b="1" spc="0">
                        <a:solidFill>
                          <a:schemeClr val="bg1"/>
                        </a:solidFill>
                        <a:latin typeface="+mn-lt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 b="1" spc="0">
                          <a:solidFill>
                            <a:schemeClr val="bg1"/>
                          </a:solidFill>
                        </a:rPr>
                        <a:t>분석 내용 </a:t>
                      </a:r>
                      <a:endParaRPr lang="en-JM" altLang="ko-KR" sz="1400" b="1" spc="0">
                        <a:solidFill>
                          <a:schemeClr val="bg1"/>
                        </a:solidFill>
                        <a:latin typeface="+mn-lt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3390"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</a:rPr>
                        <a:t>생산 출하 일자 예측</a:t>
                      </a:r>
                      <a:endParaRPr lang="en-JM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(</a:t>
                      </a: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시계열 데이터</a:t>
                      </a: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)-matplotlib</a:t>
                      </a:r>
                      <a:endParaRPr lang="en-JM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</a:rPr>
                        <a:t>과부화 특정 날짜 파악</a:t>
                      </a: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</a:rPr>
                        <a:t>/ </a:t>
                      </a:r>
                    </a:p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</a:rPr>
                        <a:t>납기일 파악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</a:rPr>
                        <a:t>대량의 수주에 적절하게 대응</a:t>
                      </a:r>
                      <a:endParaRPr lang="en-JM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Bar</a:t>
                      </a:r>
                      <a:r>
                        <a:rPr lang="ko-KR" altLang="en-US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그래프 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</a:rPr>
                        <a:t>효과적인 생산 인프라 사용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제품 출하 안정성 확보 </a:t>
                      </a:r>
                      <a:endParaRPr lang="en-JM" altLang="ko-KR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scatterplot</a:t>
                      </a:r>
                      <a:r>
                        <a:rPr lang="ko-KR" altLang="en-US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 </a:t>
                      </a:r>
                      <a:r>
                        <a:rPr lang="en-US" altLang="ko-KR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/ Rugplot</a:t>
                      </a:r>
                      <a:r>
                        <a:rPr lang="ko-KR" altLang="en-US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 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납기일 대비 조리 시간 파악 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불량 품목간 온도 상관성 파악 </a:t>
                      </a:r>
                      <a:endParaRPr lang="en-JM" altLang="ko-KR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scatterplot</a:t>
                      </a:r>
                      <a:r>
                        <a:rPr lang="ko-KR" altLang="en-US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 </a:t>
                      </a:r>
                      <a:r>
                        <a:rPr lang="en-US" altLang="ko-KR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/ Rugplot</a:t>
                      </a:r>
                      <a:r>
                        <a:rPr lang="ko-KR" altLang="en-US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 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불량 품목 온도 상관성</a:t>
                      </a: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 </a:t>
                      </a: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파악 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불량 품목간 압력 상관성 파악 </a:t>
                      </a:r>
                      <a:endParaRPr lang="en-JM" altLang="ko-KR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scatterplot</a:t>
                      </a: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 </a:t>
                      </a: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/ </a:t>
                      </a:r>
                      <a:r>
                        <a:rPr lang="en-JM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distplot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불량 품목 압력 상관성  파악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효과적인 불량품 개선 환경 확보 </a:t>
                      </a:r>
                      <a:endParaRPr lang="en-JM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JM" altLang="ko-KR" sz="12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</a:rPr>
                        <a:t>kdeplot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이상치 확인 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안정적인 조업환경 구선 </a:t>
                      </a:r>
                      <a:endParaRPr lang="en-JM" altLang="ko-KR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JM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Bar plot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제품 생산 불량 요인 파악 </a:t>
                      </a:r>
                      <a:endParaRPr lang="en-JM" altLang="ko-KR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3390"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불량 제품의 품질 개선 </a:t>
                      </a:r>
                      <a:endParaRPr lang="en-JM" altLang="ko-KR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JM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Count plot (</a:t>
                      </a: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범주형 변수의 빈도수 시각화</a:t>
                      </a: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) / barplot 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네오 ExtraBold"/>
                          <a:ea typeface="나눔스퀘어 네오 ExtraBold"/>
                        </a:rPr>
                        <a:t>생산 라인 환경 확인</a:t>
                      </a:r>
                      <a:endParaRPr lang="en-JM" altLang="ko-KR" sz="12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3390"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1" baseline="0">
                          <a:solidFill>
                            <a:schemeClr val="tx1"/>
                          </a:solidFill>
                          <a:latin typeface="나눔스퀘어 네오 ExtraBold"/>
                          <a:ea typeface="나눔스퀘어 네오 ExtraBold"/>
                          <a:cs typeface="Arial"/>
                        </a:rPr>
                        <a:t>예측을 통한 불량 제품의 비중 축소 </a:t>
                      </a:r>
                      <a:endParaRPr lang="en-JM" altLang="ko-KR" sz="1200" b="1" baseline="0">
                        <a:solidFill>
                          <a:schemeClr val="tx1"/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1" baseline="0">
                          <a:solidFill>
                            <a:schemeClr val="tx1"/>
                          </a:solidFill>
                          <a:latin typeface="나눔스퀘어 네오 ExtraBold"/>
                          <a:ea typeface="나눔스퀘어 네오 ExtraBold"/>
                        </a:rPr>
                        <a:t>산점도 </a:t>
                      </a:r>
                      <a:endParaRPr lang="en-JM" altLang="ko-KR" sz="1200" b="1" baseline="0">
                        <a:solidFill>
                          <a:schemeClr val="tx1"/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200" b="1" kern="1200" baseline="0">
                          <a:solidFill>
                            <a:schemeClr val="tx1"/>
                          </a:solidFill>
                          <a:latin typeface="나눔스퀘어 네오 ExtraBold"/>
                          <a:ea typeface="나눔스퀘어 네오 ExtraBold"/>
                        </a:rPr>
                        <a:t>특정 날짜</a:t>
                      </a:r>
                      <a:r>
                        <a:rPr lang="en-US" altLang="ko-KR" sz="1200" b="1" kern="1200" baseline="0">
                          <a:solidFill>
                            <a:schemeClr val="tx1"/>
                          </a:solidFill>
                          <a:latin typeface="나눔스퀘어 네오 ExtraBold"/>
                          <a:ea typeface="나눔스퀘어 네오 ExtraBold"/>
                        </a:rPr>
                        <a:t>, </a:t>
                      </a:r>
                      <a:r>
                        <a:rPr lang="ko-KR" altLang="en-US" sz="1200" b="1" kern="1200" baseline="0">
                          <a:solidFill>
                            <a:schemeClr val="tx1"/>
                          </a:solidFill>
                          <a:latin typeface="나눔스퀘어 네오 ExtraBold"/>
                          <a:ea typeface="나눔스퀘어 네오 ExtraBold"/>
                        </a:rPr>
                        <a:t>시간대와 불량 제품의 상관성 파악 </a:t>
                      </a:r>
                      <a:endParaRPr lang="en-JM" altLang="ko-KR" sz="1200" b="1" baseline="0">
                        <a:solidFill>
                          <a:schemeClr val="tx1"/>
                        </a:solidFill>
                        <a:latin typeface="나눔스퀘어 네오 ExtraBold"/>
                        <a:ea typeface="나눔스퀘어 네오 ExtraBold"/>
                        <a:cs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42226D52-8597-BF59-AAA5-E05EDF83D1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483207"/>
            <a:ext cx="11573197" cy="724247"/>
          </a:xfrm>
        </p:spPr>
        <p:txBody>
          <a:bodyPr/>
          <a:lstStyle/>
          <a:p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데이터 분석 계획서 </a:t>
            </a:r>
            <a:endParaRPr lang="en-US" dirty="0"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588848" y="5948421"/>
            <a:ext cx="7073547" cy="29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 b="1">
                <a:latin typeface="나눔스퀘어 네오 ExtraBold"/>
                <a:ea typeface="나눔스퀘어 네오 ExtraBold"/>
              </a:rPr>
              <a:t>데이터 형태 파악 및 데이터 전처리 과정을 거친 다음 분석으로 들어간다</a:t>
            </a:r>
            <a:r>
              <a:rPr lang="en-US" altLang="ko-KR" sz="1400" b="1">
                <a:latin typeface="나눔스퀘어 네오 ExtraBold"/>
                <a:ea typeface="나눔스퀘어 네오 ExtraBold"/>
              </a:rPr>
              <a:t>. </a:t>
            </a:r>
          </a:p>
        </p:txBody>
      </p:sp>
      <p:grpSp>
        <p:nvGrpSpPr>
          <p:cNvPr id="19" name="Group 12">
            <a:extLst>
              <a:ext uri="{FF2B5EF4-FFF2-40B4-BE49-F238E27FC236}">
                <a16:creationId xmlns:a16="http://schemas.microsoft.com/office/drawing/2014/main" id="{BCB68F81-AECD-A304-E62C-51C27EA3BE01}"/>
              </a:ext>
            </a:extLst>
          </p:cNvPr>
          <p:cNvGrpSpPr/>
          <p:nvPr/>
        </p:nvGrpSpPr>
        <p:grpSpPr>
          <a:xfrm>
            <a:off x="972809" y="5862278"/>
            <a:ext cx="432048" cy="432048"/>
            <a:chOff x="453903" y="2153979"/>
            <a:chExt cx="432048" cy="432048"/>
          </a:xfrm>
        </p:grpSpPr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D0AB0D3D-6F81-C572-1D94-0830EEE61838}"/>
                </a:ext>
              </a:extLst>
            </p:cNvPr>
            <p:cNvSpPr/>
            <p:nvPr/>
          </p:nvSpPr>
          <p:spPr>
            <a:xfrm rot="18900000">
              <a:off x="453903" y="2153979"/>
              <a:ext cx="432048" cy="4320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115655-1B44-61BC-6466-82AF5273C51F}"/>
                </a:ext>
              </a:extLst>
            </p:cNvPr>
            <p:cNvSpPr txBox="1"/>
            <p:nvPr/>
          </p:nvSpPr>
          <p:spPr>
            <a:xfrm>
              <a:off x="458932" y="2191201"/>
              <a:ext cx="4219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3610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7132" y="317520"/>
            <a:ext cx="4858854" cy="724247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latin typeface="나눔스퀘어 네오 Heavy"/>
                <a:ea typeface="나눔스퀘어 네오 Heavy"/>
              </a:rPr>
              <a:t>분석 결과 </a:t>
            </a:r>
            <a:endParaRPr lang="en-US">
              <a:latin typeface="나눔스퀘어 네오 Heavy"/>
              <a:ea typeface="나눔스퀘어 네오 Heavy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26881" y="3077240"/>
            <a:ext cx="4572000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/>
          </a:p>
        </p:txBody>
      </p:sp>
      <p:sp>
        <p:nvSpPr>
          <p:cNvPr id="5" name="Rectangle 4"/>
          <p:cNvSpPr/>
          <p:nvPr/>
        </p:nvSpPr>
        <p:spPr>
          <a:xfrm>
            <a:off x="382583" y="5490771"/>
            <a:ext cx="4572000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lvl="0" algn="ctr">
              <a:defRPr/>
            </a:pPr>
            <a:endParaRPr lang="ko-KR" altLang="en-US" sz="2700"/>
          </a:p>
        </p:txBody>
      </p:sp>
      <p:sp>
        <p:nvSpPr>
          <p:cNvPr id="6" name="TextBox 5"/>
          <p:cNvSpPr txBox="1"/>
          <p:nvPr/>
        </p:nvSpPr>
        <p:spPr>
          <a:xfrm>
            <a:off x="151430" y="2116640"/>
            <a:ext cx="474745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9" lvl="0" indent="-171459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</a:rPr>
              <a:t>수주수량이 가장 많았던 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</a:rPr>
              <a:t>3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</a:rPr>
              <a:t>개년도의 월별 수주수량 비교</a:t>
            </a:r>
          </a:p>
          <a:p>
            <a:pPr lvl="0">
              <a:defRPr/>
            </a:pP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</a:rPr>
              <a:t> </a:t>
            </a:r>
          </a:p>
          <a:p>
            <a:pPr lvl="0">
              <a:defRPr/>
            </a:pP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</a:rPr>
              <a:t>    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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 주로 여름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(6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월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,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 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7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월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,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 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8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월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)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에 수주량이 집중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6880" y="4029649"/>
            <a:ext cx="6368842" cy="1150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9" lvl="0" indent="-171459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</a:rPr>
              <a:t>각 수주 사업장별 납기일자와 수주일자 간 차이를 산점도를 통해 비교</a:t>
            </a:r>
          </a:p>
          <a:p>
            <a:pPr marL="171459" lvl="0" indent="-171459">
              <a:buFont typeface="Arial"/>
              <a:buChar char="•"/>
              <a:defRPr/>
            </a:pPr>
            <a:endParaRPr lang="en-US" altLang="ko-KR" sz="140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/>
              <a:ea typeface="나눔스퀘어 네오 ExtraBold"/>
              <a:cs typeface="Arial"/>
            </a:endParaRPr>
          </a:p>
          <a:p>
            <a:pPr marL="171450" lvl="0" indent="-171450">
              <a:buFont typeface="Wingdings"/>
              <a:buChar char="à"/>
              <a:defRPr/>
            </a:pP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 각 사업장별 수주 이후 납기에 필요한 소요 일자를 고려하여 생산할 필요 있음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.</a:t>
            </a:r>
          </a:p>
          <a:p>
            <a:pPr marL="171450" lvl="0" indent="-171450">
              <a:buFont typeface="Wingdings"/>
              <a:buChar char="à"/>
              <a:defRPr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/>
              <a:ea typeface="나눔스퀘어 네오 ExtraBold"/>
              <a:cs typeface="Arial"/>
              <a:sym typeface="Wingdings"/>
            </a:endParaRPr>
          </a:p>
          <a:p>
            <a:pPr marL="171450" lvl="0" indent="-171450">
              <a:buFont typeface="Wingdings"/>
              <a:buChar char="à"/>
              <a:defRPr/>
            </a:pP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 특히 수주사업장 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30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의 경우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,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 납기일자와 수주일자간 차이가 약 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10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  <a:cs typeface="Arial"/>
                <a:sym typeface="Wingdings"/>
              </a:rPr>
              <a:t>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07132" y="1564360"/>
            <a:ext cx="4942048" cy="367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>
                <a:solidFill>
                  <a:schemeClr val="accent1"/>
                </a:solidFill>
                <a:cs typeface="Arial"/>
              </a:rPr>
              <a:t> </a:t>
            </a:r>
            <a:r>
              <a:rPr lang="en-US" altLang="ko-KR" b="1">
                <a:solidFill>
                  <a:schemeClr val="accent1"/>
                </a:solidFill>
                <a:cs typeface="Arial"/>
              </a:rPr>
              <a:t>2018,</a:t>
            </a:r>
            <a:r>
              <a:rPr lang="ko-KR" altLang="en-US" b="1">
                <a:solidFill>
                  <a:schemeClr val="accent1"/>
                </a:solidFill>
                <a:cs typeface="Arial"/>
              </a:rPr>
              <a:t> </a:t>
            </a:r>
            <a:r>
              <a:rPr lang="en-US" altLang="ko-KR" b="1">
                <a:solidFill>
                  <a:schemeClr val="accent1"/>
                </a:solidFill>
                <a:cs typeface="Arial"/>
              </a:rPr>
              <a:t>2019,</a:t>
            </a:r>
            <a:r>
              <a:rPr lang="ko-KR" altLang="en-US" b="1">
                <a:solidFill>
                  <a:schemeClr val="accent1"/>
                </a:solidFill>
                <a:cs typeface="Arial"/>
              </a:rPr>
              <a:t> </a:t>
            </a:r>
            <a:r>
              <a:rPr lang="en-US" altLang="ko-KR" b="1">
                <a:solidFill>
                  <a:schemeClr val="accent1"/>
                </a:solidFill>
                <a:cs typeface="Arial"/>
              </a:rPr>
              <a:t>2020</a:t>
            </a:r>
            <a:r>
              <a:rPr lang="ko-KR" altLang="en-US" b="1">
                <a:solidFill>
                  <a:schemeClr val="accent1"/>
                </a:solidFill>
                <a:cs typeface="Arial"/>
              </a:rPr>
              <a:t>년 월별 수주수량 누적 비교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9155" y="3484119"/>
            <a:ext cx="5561094" cy="362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>
                <a:solidFill>
                  <a:schemeClr val="accent1"/>
                </a:solidFill>
                <a:cs typeface="Arial"/>
              </a:rPr>
              <a:t>수주사업장별 납기일자와 수주일자 간 평균 차이  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9563100" y="5003800"/>
            <a:ext cx="4953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26881" y="5731429"/>
            <a:ext cx="6156109" cy="9055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ko-KR" b="1">
                <a:solidFill>
                  <a:srgbClr val="C00000"/>
                </a:solidFill>
                <a:latin typeface="나눔스퀘어 네오 Heavy"/>
                <a:ea typeface="나눔스퀘어 네오 Heavy"/>
                <a:sym typeface="Wingdings"/>
              </a:rPr>
              <a:t> </a:t>
            </a:r>
            <a:r>
              <a:rPr lang="ko-KR" altLang="en-US" b="1">
                <a:solidFill>
                  <a:srgbClr val="C00000"/>
                </a:solidFill>
                <a:latin typeface="나눔스퀘어 네오 Heavy"/>
                <a:ea typeface="나눔스퀘어 네오 Heavy"/>
                <a:sym typeface="Wingdings"/>
              </a:rPr>
              <a:t>수주량이 여름에 몰리는 것과 사업장별 생산 소요 일자를 고려하여 생산에 대비할 필요 있음</a:t>
            </a:r>
            <a:r>
              <a:rPr lang="en-US" altLang="ko-KR" b="1">
                <a:solidFill>
                  <a:srgbClr val="C00000"/>
                </a:solidFill>
                <a:latin typeface="나눔스퀘어 네오 Heavy"/>
                <a:ea typeface="나눔스퀘어 네오 Heavy"/>
                <a:sym typeface="Wingdings"/>
              </a:rPr>
              <a:t>.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717616" y="260567"/>
            <a:ext cx="5260390" cy="334254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45924" y="3615704"/>
            <a:ext cx="5079728" cy="292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51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7132" y="317520"/>
            <a:ext cx="4858854" cy="724247"/>
          </a:xfrm>
        </p:spPr>
        <p:txBody>
          <a:bodyPr/>
          <a:lstStyle/>
          <a:p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분석 결과 </a:t>
            </a:r>
            <a:endParaRPr lang="en-US" dirty="0"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D34F6D-E63A-40EF-BFB5-80183A67D1BF}"/>
              </a:ext>
            </a:extLst>
          </p:cNvPr>
          <p:cNvSpPr/>
          <p:nvPr/>
        </p:nvSpPr>
        <p:spPr>
          <a:xfrm>
            <a:off x="326881" y="3077240"/>
            <a:ext cx="4572000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F92D4D-00FD-4744-90D1-2181F5C32995}"/>
              </a:ext>
            </a:extLst>
          </p:cNvPr>
          <p:cNvSpPr/>
          <p:nvPr/>
        </p:nvSpPr>
        <p:spPr>
          <a:xfrm>
            <a:off x="382583" y="5490771"/>
            <a:ext cx="4572000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E3859E-C191-4DEE-8BEB-DDB017BCBC83}"/>
              </a:ext>
            </a:extLst>
          </p:cNvPr>
          <p:cNvSpPr txBox="1"/>
          <p:nvPr/>
        </p:nvSpPr>
        <p:spPr>
          <a:xfrm>
            <a:off x="151430" y="2116640"/>
            <a:ext cx="47474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buFont typeface="Arial" pitchFamily="34" charset="0"/>
              <a:buChar char="•"/>
            </a:pP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충전실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&gt;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쿠킹실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&gt;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포장실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&gt;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계랑실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 순으로 빈도수 높음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 pitchFamily="34" charset="0"/>
            </a:endParaRPr>
          </a:p>
          <a:p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 pitchFamily="34" charset="0"/>
            </a:endParaRPr>
          </a:p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   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  <a:sym typeface="Wingdings" panose="05000000000000000000" pitchFamily="2" charset="2"/>
              </a:rPr>
              <a:t>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  <a:sym typeface="Wingdings" panose="05000000000000000000" pitchFamily="2" charset="2"/>
              </a:rPr>
              <a:t>오류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  <a:sym typeface="Wingdings" panose="05000000000000000000" pitchFamily="2" charset="2"/>
              </a:rPr>
              <a:t>발생율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  <a:sym typeface="Wingdings" panose="05000000000000000000" pitchFamily="2" charset="2"/>
              </a:rPr>
              <a:t> 높은 생산라인 위주로 집중 관리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9619D9-0499-4E40-83DC-979F2AEE6E87}"/>
              </a:ext>
            </a:extLst>
          </p:cNvPr>
          <p:cNvSpPr txBox="1"/>
          <p:nvPr/>
        </p:nvSpPr>
        <p:spPr>
          <a:xfrm>
            <a:off x="326881" y="4029649"/>
            <a:ext cx="474745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buFont typeface="Arial" pitchFamily="34" charset="0"/>
              <a:buChar char="•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품목 교체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&gt;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기타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&gt;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</a:rPr>
              <a:t>공정 순으로 높은 것을 확인할 수 있음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 pitchFamily="34" charset="0"/>
            </a:endParaRPr>
          </a:p>
          <a:p>
            <a:pPr marL="171459" indent="-171459">
              <a:buFont typeface="Arial" pitchFamily="34" charset="0"/>
              <a:buChar char="•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  <a:sym typeface="Wingdings" panose="05000000000000000000" pitchFamily="2" charset="2"/>
              </a:rPr>
              <a:t> 기타 원인을 세부적으로 파악 후 개선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 pitchFamily="34" charset="0"/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 pitchFamily="34" charset="0"/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cs typeface="Arial" pitchFamily="34" charset="0"/>
                <a:sym typeface="Wingdings" panose="05000000000000000000" pitchFamily="2" charset="2"/>
              </a:rPr>
              <a:t> 품목 교체가 많이 일어나는 지점 파악 필요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E57CB0-EBDA-4BBF-AC6A-A0CA74DDC09B}"/>
              </a:ext>
            </a:extLst>
          </p:cNvPr>
          <p:cNvSpPr txBox="1"/>
          <p:nvPr/>
        </p:nvSpPr>
        <p:spPr>
          <a:xfrm>
            <a:off x="207132" y="1564360"/>
            <a:ext cx="4747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cs typeface="Arial" pitchFamily="34" charset="0"/>
              </a:rPr>
              <a:t>오류 발생 작업장명 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80750BD-BA23-D0E5-E3DE-A2E9F9EB12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68" t="6535" r="12131" b="-2155"/>
          <a:stretch/>
        </p:blipFill>
        <p:spPr>
          <a:xfrm>
            <a:off x="6298153" y="317520"/>
            <a:ext cx="5595899" cy="29343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F68F8CB-D388-B666-F1F7-96F607CE00A6}"/>
              </a:ext>
            </a:extLst>
          </p:cNvPr>
          <p:cNvSpPr txBox="1"/>
          <p:nvPr/>
        </p:nvSpPr>
        <p:spPr>
          <a:xfrm>
            <a:off x="239155" y="3484119"/>
            <a:ext cx="4747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cs typeface="Arial" pitchFamily="34" charset="0"/>
              </a:rPr>
              <a:t>오류 메시지 파악 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CBAC822-7D7E-C277-447F-145D543C63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95"/>
          <a:stretch/>
        </p:blipFill>
        <p:spPr>
          <a:xfrm>
            <a:off x="6570600" y="3774437"/>
            <a:ext cx="5414268" cy="293432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5274165-21E3-3731-D41E-AA39690F6E48}"/>
              </a:ext>
            </a:extLst>
          </p:cNvPr>
          <p:cNvSpPr/>
          <p:nvPr/>
        </p:nvSpPr>
        <p:spPr>
          <a:xfrm>
            <a:off x="9563100" y="5003800"/>
            <a:ext cx="495300" cy="39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3349B5-8A5B-4E2C-E9C4-87D70528CC71}"/>
              </a:ext>
            </a:extLst>
          </p:cNvPr>
          <p:cNvSpPr txBox="1"/>
          <p:nvPr/>
        </p:nvSpPr>
        <p:spPr>
          <a:xfrm>
            <a:off x="326881" y="5731429"/>
            <a:ext cx="6156109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b="1" dirty="0">
                <a:solidFill>
                  <a:srgbClr val="C00000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b="1" dirty="0">
                <a:solidFill>
                  <a:srgbClr val="C00000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제품 생산 불량 요인 및 파악을 통한</a:t>
            </a:r>
            <a:r>
              <a:rPr lang="en-US" altLang="ko-KR" b="1" dirty="0">
                <a:solidFill>
                  <a:srgbClr val="C00000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ko-KR" altLang="en-US" b="1" dirty="0">
                <a:solidFill>
                  <a:srgbClr val="C00000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    품질 개선을 통한 경쟁력 강화 </a:t>
            </a:r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6B5C44E9-1AC3-CBDC-36E6-53CD02AF8AEC}"/>
              </a:ext>
            </a:extLst>
          </p:cNvPr>
          <p:cNvSpPr txBox="1">
            <a:spLocks/>
          </p:cNvSpPr>
          <p:nvPr/>
        </p:nvSpPr>
        <p:spPr>
          <a:xfrm>
            <a:off x="113070" y="226660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분석 결과 </a:t>
            </a:r>
            <a:endParaRPr lang="en-US" dirty="0"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5" name="Right Arrow 8">
            <a:extLst>
              <a:ext uri="{FF2B5EF4-FFF2-40B4-BE49-F238E27FC236}">
                <a16:creationId xmlns:a16="http://schemas.microsoft.com/office/drawing/2014/main" id="{D857DDEE-D077-A75E-E940-8908ED753072}"/>
              </a:ext>
            </a:extLst>
          </p:cNvPr>
          <p:cNvSpPr/>
          <p:nvPr/>
        </p:nvSpPr>
        <p:spPr>
          <a:xfrm>
            <a:off x="-721646" y="3749792"/>
            <a:ext cx="5301879" cy="830997"/>
          </a:xfrm>
          <a:prstGeom prst="rightArrow">
            <a:avLst>
              <a:gd name="adj1" fmla="val 68188"/>
              <a:gd name="adj2" fmla="val 50000"/>
            </a:avLst>
          </a:prstGeom>
          <a:gradFill flip="none" rotWithShape="1">
            <a:gsLst>
              <a:gs pos="46000">
                <a:schemeClr val="accent4"/>
              </a:gs>
              <a:gs pos="94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8" name="Group 16"/>
          <p:cNvGrpSpPr/>
          <p:nvPr/>
        </p:nvGrpSpPr>
        <p:grpSpPr>
          <a:xfrm>
            <a:off x="609821" y="4701956"/>
            <a:ext cx="3359796" cy="685903"/>
            <a:chOff x="1362726" y="3443427"/>
            <a:chExt cx="2952327" cy="685903"/>
          </a:xfrm>
        </p:grpSpPr>
        <p:sp>
          <p:nvSpPr>
            <p:cNvPr id="12" name="TextBox 11"/>
            <p:cNvSpPr txBox="1"/>
            <p:nvPr/>
          </p:nvSpPr>
          <p:spPr>
            <a:xfrm>
              <a:off x="1362726" y="3852331"/>
              <a:ext cx="295232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10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월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&gt; 1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월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&gt; 5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월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&gt; 4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월 순으로 높음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.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362726" y="3443427"/>
              <a:ext cx="29523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b="1">
                  <a:solidFill>
                    <a:schemeClr val="accent4"/>
                  </a:solidFill>
                  <a:latin typeface="나눔스퀘어 네오 ExtraBold"/>
                  <a:ea typeface="나눔스퀘어 네오 ExtraBold"/>
                </a:rPr>
                <a:t>월별 불량품 생산 일자 </a:t>
              </a:r>
            </a:p>
          </p:txBody>
        </p:sp>
      </p:grpSp>
      <p:sp>
        <p:nvSpPr>
          <p:cNvPr id="15" name="Right Arrow 11">
            <a:extLst>
              <a:ext uri="{FF2B5EF4-FFF2-40B4-BE49-F238E27FC236}">
                <a16:creationId xmlns:a16="http://schemas.microsoft.com/office/drawing/2014/main" id="{9FCB4E41-3DAF-2D45-AE3F-82FD4681FB2D}"/>
              </a:ext>
            </a:extLst>
          </p:cNvPr>
          <p:cNvSpPr/>
          <p:nvPr/>
        </p:nvSpPr>
        <p:spPr>
          <a:xfrm rot="10800000">
            <a:off x="7739740" y="3749792"/>
            <a:ext cx="5301879" cy="830997"/>
          </a:xfrm>
          <a:prstGeom prst="rightArrow">
            <a:avLst>
              <a:gd name="adj1" fmla="val 68188"/>
              <a:gd name="adj2" fmla="val 50000"/>
            </a:avLst>
          </a:prstGeom>
          <a:gradFill flip="none" rotWithShape="1">
            <a:gsLst>
              <a:gs pos="46000">
                <a:schemeClr val="accent2"/>
              </a:gs>
              <a:gs pos="94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18" name="Group 21">
            <a:extLst>
              <a:ext uri="{FF2B5EF4-FFF2-40B4-BE49-F238E27FC236}">
                <a16:creationId xmlns:a16="http://schemas.microsoft.com/office/drawing/2014/main" id="{23021A8C-B58A-B2E9-6FBE-F6BA1C1F0C96}"/>
              </a:ext>
            </a:extLst>
          </p:cNvPr>
          <p:cNvGrpSpPr/>
          <p:nvPr/>
        </p:nvGrpSpPr>
        <p:grpSpPr>
          <a:xfrm>
            <a:off x="7030883" y="4701956"/>
            <a:ext cx="4484176" cy="1394255"/>
            <a:chOff x="1130044" y="3910551"/>
            <a:chExt cx="3940345" cy="139425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2F5DCC6-E129-A861-25A8-97FF877CF8AD}"/>
                </a:ext>
              </a:extLst>
            </p:cNvPr>
            <p:cNvSpPr txBox="1"/>
            <p:nvPr/>
          </p:nvSpPr>
          <p:spPr>
            <a:xfrm>
              <a:off x="2118062" y="4289143"/>
              <a:ext cx="29523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rPr>
                <a:t>이른 오전에는 낮은 수치를 보이지만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rPr>
                <a:t>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rPr>
                <a:t>9 – 10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rPr>
                <a:t>시 정점을 찍고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rPr>
                <a:t>점점 내려오는 추세를 보임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endParaRP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endParaRP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4792E85-83D8-3E10-E624-006A9FD1975F}"/>
                </a:ext>
              </a:extLst>
            </p:cNvPr>
            <p:cNvSpPr txBox="1"/>
            <p:nvPr/>
          </p:nvSpPr>
          <p:spPr>
            <a:xfrm>
              <a:off x="1130044" y="3910551"/>
              <a:ext cx="295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b="1" dirty="0">
                  <a:solidFill>
                    <a:schemeClr val="accent2"/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rPr>
                <a:t>시간대별 오류 빈도수 </a:t>
              </a:r>
            </a:p>
          </p:txBody>
        </p:sp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id="{C2F56A70-200E-DF32-DD0E-BE45585B4D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57" t="7805" r="12030"/>
          <a:stretch/>
        </p:blipFill>
        <p:spPr>
          <a:xfrm>
            <a:off x="308438" y="815857"/>
            <a:ext cx="4016532" cy="2855532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49D3FC26-E04C-86CA-4A02-7CCB964A2E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01" t="7077" r="3154"/>
          <a:stretch/>
        </p:blipFill>
        <p:spPr>
          <a:xfrm>
            <a:off x="7545952" y="805677"/>
            <a:ext cx="4578417" cy="2570330"/>
          </a:xfrm>
          <a:prstGeom prst="rect">
            <a:avLst/>
          </a:prstGeom>
        </p:spPr>
      </p:pic>
      <p:grpSp>
        <p:nvGrpSpPr>
          <p:cNvPr id="26" name="Group 16">
            <a:extLst>
              <a:ext uri="{FF2B5EF4-FFF2-40B4-BE49-F238E27FC236}">
                <a16:creationId xmlns:a16="http://schemas.microsoft.com/office/drawing/2014/main" id="{AA8ECC65-B26C-EBE2-8078-FC7C8162622D}"/>
              </a:ext>
            </a:extLst>
          </p:cNvPr>
          <p:cNvGrpSpPr/>
          <p:nvPr/>
        </p:nvGrpSpPr>
        <p:grpSpPr>
          <a:xfrm>
            <a:off x="308438" y="2559955"/>
            <a:ext cx="3728298" cy="3910040"/>
            <a:chOff x="1395848" y="5190291"/>
            <a:chExt cx="3276139" cy="391004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10A9F41-1DBF-99A6-65FC-70B8675004C8}"/>
                </a:ext>
              </a:extLst>
            </p:cNvPr>
            <p:cNvSpPr txBox="1"/>
            <p:nvPr/>
          </p:nvSpPr>
          <p:spPr>
            <a:xfrm>
              <a:off x="1719660" y="8515556"/>
              <a:ext cx="295232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  <a:sym typeface="Wingdings" panose="05000000000000000000" pitchFamily="2" charset="2"/>
                </a:rPr>
                <a:t> </a:t>
              </a:r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  <a:sym typeface="Wingdings" panose="05000000000000000000" pitchFamily="2" charset="2"/>
                </a:rPr>
                <a:t>불량 품목이 증가하는 월별 집중관리 필요 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DA9194A-F878-8BAC-6A45-F2D929FD132A}"/>
                </a:ext>
              </a:extLst>
            </p:cNvPr>
            <p:cNvSpPr txBox="1"/>
            <p:nvPr/>
          </p:nvSpPr>
          <p:spPr>
            <a:xfrm>
              <a:off x="1395848" y="5190291"/>
              <a:ext cx="29523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9" indent="-171459">
                <a:buFont typeface="Wingdings" pitchFamily="2" charset="2"/>
                <a:buChar char="v"/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C01E37B9-0DA9-9F63-5D6A-91823B24D0C7}"/>
              </a:ext>
            </a:extLst>
          </p:cNvPr>
          <p:cNvSpPr txBox="1"/>
          <p:nvPr/>
        </p:nvSpPr>
        <p:spPr>
          <a:xfrm>
            <a:off x="4580233" y="3356908"/>
            <a:ext cx="2962521" cy="17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C00000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월별 및 시간대별 주요 불량품목에 대한 </a:t>
            </a:r>
            <a:endParaRPr lang="en-US" altLang="ko-KR" dirty="0">
              <a:solidFill>
                <a:srgbClr val="C00000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C00000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빠른 모니터링을 통한 안정적인 조업환경 구성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D17EAB-55E4-B378-CDCA-2FB294B25B87}"/>
              </a:ext>
            </a:extLst>
          </p:cNvPr>
          <p:cNvSpPr txBox="1"/>
          <p:nvPr/>
        </p:nvSpPr>
        <p:spPr>
          <a:xfrm>
            <a:off x="8090546" y="5884710"/>
            <a:ext cx="3359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  <a:sym typeface="Wingdings" panose="05000000000000000000" pitchFamily="2" charset="2"/>
              </a:rPr>
              <a:t>시간대별 불량 품목 빈도수 차이 인지 및 개선 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0283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/>
          <p:cNvSpPr txBox="1"/>
          <p:nvPr/>
        </p:nvSpPr>
        <p:spPr>
          <a:xfrm>
            <a:off x="113070" y="226660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>
                <a:latin typeface="나눔스퀘어 네오 Heavy"/>
                <a:ea typeface="나눔스퀘어 네오 Heavy"/>
              </a:rPr>
              <a:t>분석 결과 </a:t>
            </a:r>
            <a:endParaRPr lang="en-US">
              <a:latin typeface="나눔스퀘어 네오 Heavy"/>
              <a:ea typeface="나눔스퀘어 네오 Heavy"/>
            </a:endParaRPr>
          </a:p>
        </p:txBody>
      </p:sp>
      <p:grpSp>
        <p:nvGrpSpPr>
          <p:cNvPr id="26" name="Group 16"/>
          <p:cNvGrpSpPr/>
          <p:nvPr/>
        </p:nvGrpSpPr>
        <p:grpSpPr>
          <a:xfrm>
            <a:off x="233240" y="1958376"/>
            <a:ext cx="3552836" cy="3885062"/>
            <a:chOff x="1395848" y="5190291"/>
            <a:chExt cx="3121956" cy="3885062"/>
          </a:xfrm>
        </p:grpSpPr>
        <p:sp>
          <p:nvSpPr>
            <p:cNvPr id="28" name="TextBox 27"/>
            <p:cNvSpPr txBox="1"/>
            <p:nvPr/>
          </p:nvSpPr>
          <p:spPr>
            <a:xfrm>
              <a:off x="1917892" y="8503024"/>
              <a:ext cx="2599912" cy="5753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  <a:sym typeface="Wingdings"/>
                </a:rPr>
                <a:t>불량품목의 충전실 온도 평균 </a:t>
              </a:r>
              <a:endParaRPr lang="ko-KR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/>
                <a:ea typeface="나눔스퀘어 네오 ExtraBold"/>
              </a:endParaRPr>
            </a:p>
            <a:p>
              <a:pPr lvl="0">
                <a:defRPr/>
              </a:pPr>
              <a:r>
                <a:rPr lang="en-US" altLang="ko-KR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  <a:sym typeface="Wingdings"/>
                </a:rPr>
                <a:t> </a:t>
              </a:r>
              <a:r>
                <a:rPr lang="ko-KR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  <a:sym typeface="Wingdings"/>
                </a:rPr>
                <a:t> </a:t>
              </a:r>
              <a:r>
                <a:rPr lang="ko-KR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네오 ExtraBold"/>
                  <a:ea typeface="나눔스퀘어 네오 ExtraBold"/>
                </a:rPr>
                <a:t>71.1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395848" y="5190291"/>
              <a:ext cx="295232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9" lvl="0" indent="-171459">
                <a:buFont typeface="Wingdings"/>
                <a:buChar char="v"/>
                <a:defRPr/>
              </a:pPr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38388" y="2035926"/>
            <a:ext cx="3729134" cy="2898942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200572" y="2029828"/>
            <a:ext cx="3806469" cy="2798342"/>
          </a:xfrm>
          <a:prstGeom prst="rect">
            <a:avLst/>
          </a:prstGeom>
        </p:spPr>
      </p:pic>
      <p:grpSp>
        <p:nvGrpSpPr>
          <p:cNvPr id="47" name="그룹 46"/>
          <p:cNvGrpSpPr/>
          <p:nvPr/>
        </p:nvGrpSpPr>
        <p:grpSpPr>
          <a:xfrm>
            <a:off x="827335" y="1505706"/>
            <a:ext cx="10746286" cy="4337732"/>
            <a:chOff x="827335" y="1505706"/>
            <a:chExt cx="10746286" cy="4337732"/>
          </a:xfrm>
        </p:grpSpPr>
        <p:sp>
          <p:nvSpPr>
            <p:cNvPr id="39" name="TextBox 10"/>
            <p:cNvSpPr txBox="1"/>
            <p:nvPr/>
          </p:nvSpPr>
          <p:spPr>
            <a:xfrm>
              <a:off x="858842" y="1539293"/>
              <a:ext cx="272965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1" i="0" u="none" strike="noStrike" kern="1200" cap="none" spc="0" normalizeH="0" baseline="0">
                  <a:solidFill>
                    <a:schemeClr val="tx1"/>
                  </a:solidFill>
                  <a:cs typeface="Arial"/>
                </a:rPr>
                <a:t>불량품의 충전실 온도</a:t>
              </a:r>
            </a:p>
          </p:txBody>
        </p:sp>
        <p:pic>
          <p:nvPicPr>
            <p:cNvPr id="40" name="그림 39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4218417" y="2000062"/>
              <a:ext cx="3755166" cy="2857874"/>
            </a:xfrm>
            <a:prstGeom prst="rect">
              <a:avLst/>
            </a:prstGeom>
          </p:spPr>
        </p:pic>
        <p:sp>
          <p:nvSpPr>
            <p:cNvPr id="41" name="TextBox 10"/>
            <p:cNvSpPr txBox="1"/>
            <p:nvPr/>
          </p:nvSpPr>
          <p:spPr>
            <a:xfrm>
              <a:off x="4731172" y="1528766"/>
              <a:ext cx="272965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1" i="0" u="none" strike="noStrike" kern="1200" cap="none" spc="0" normalizeH="0" baseline="0">
                  <a:solidFill>
                    <a:srgbClr val="000000"/>
                  </a:solidFill>
                  <a:cs typeface="Arial"/>
                </a:rPr>
                <a:t>불량품의 실링 온도</a:t>
              </a:r>
            </a:p>
          </p:txBody>
        </p:sp>
        <p:sp>
          <p:nvSpPr>
            <p:cNvPr id="43" name="TextBox 10"/>
            <p:cNvSpPr txBox="1"/>
            <p:nvPr/>
          </p:nvSpPr>
          <p:spPr>
            <a:xfrm>
              <a:off x="8843966" y="1505706"/>
              <a:ext cx="2729655" cy="35928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1" i="0" u="none" strike="noStrike" kern="1200" cap="none" spc="0" normalizeH="0" baseline="0">
                  <a:solidFill>
                    <a:srgbClr val="000000"/>
                  </a:solidFill>
                  <a:cs typeface="Arial"/>
                </a:rPr>
                <a:t>불량품의 쿠킹 온도</a:t>
              </a:r>
            </a:p>
          </p:txBody>
        </p:sp>
        <p:sp>
          <p:nvSpPr>
            <p:cNvPr id="44" name="TextBox 27"/>
            <p:cNvSpPr txBox="1"/>
            <p:nvPr/>
          </p:nvSpPr>
          <p:spPr>
            <a:xfrm>
              <a:off x="4792089" y="5258573"/>
              <a:ext cx="2607822" cy="5753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  <a:sym typeface="Wingdings"/>
                </a:rPr>
                <a:t>불량품목의 실링 온도 평균 </a:t>
              </a:r>
            </a:p>
            <a:p>
              <a:pPr marL="0" lvl="0" indent="0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en-US" altLang="ko-KR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  <a:sym typeface="Wingdings"/>
                </a:rPr>
                <a:t> </a:t>
              </a:r>
              <a:r>
                <a:rPr kumimoji="0" lang="ko-KR" altLang="en-US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  <a:sym typeface="Wingdings"/>
                </a:rPr>
                <a:t> </a:t>
              </a:r>
              <a:r>
                <a:rPr kumimoji="0" lang="ko-KR" altLang="en-US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</a:rPr>
                <a:t>101.26</a:t>
              </a:r>
            </a:p>
          </p:txBody>
        </p:sp>
        <p:sp>
          <p:nvSpPr>
            <p:cNvPr id="45" name="TextBox 27"/>
            <p:cNvSpPr txBox="1"/>
            <p:nvPr/>
          </p:nvSpPr>
          <p:spPr>
            <a:xfrm>
              <a:off x="827335" y="5271108"/>
              <a:ext cx="2958741" cy="5753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  <a:sym typeface="Wingdings"/>
                </a:rPr>
                <a:t>불량품목의 충전실 온도 평균 </a:t>
              </a:r>
            </a:p>
            <a:p>
              <a:pPr marL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en-US" altLang="ko-KR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  <a:sym typeface="Wingdings"/>
                </a:rPr>
                <a:t> </a:t>
              </a:r>
              <a:r>
                <a:rPr kumimoji="0" lang="ko-KR" altLang="en-US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  <a:sym typeface="Wingdings"/>
                </a:rPr>
                <a:t> </a:t>
              </a:r>
              <a:r>
                <a:rPr kumimoji="0" lang="ko-KR" altLang="en-US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</a:rPr>
                <a:t>71.1</a:t>
              </a:r>
            </a:p>
          </p:txBody>
        </p:sp>
        <p:sp>
          <p:nvSpPr>
            <p:cNvPr id="46" name="TextBox 27"/>
            <p:cNvSpPr txBox="1"/>
            <p:nvPr/>
          </p:nvSpPr>
          <p:spPr>
            <a:xfrm>
              <a:off x="8892350" y="5248046"/>
              <a:ext cx="2607822" cy="5753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  <a:sym typeface="Wingdings"/>
                </a:rPr>
                <a:t>불량품목의 쿠킹 온도 평균 </a:t>
              </a:r>
            </a:p>
            <a:p>
              <a:pPr marL="0" lv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kumimoji="0" lang="en-US" altLang="ko-KR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  <a:sym typeface="Wingdings"/>
                </a:rPr>
                <a:t> </a:t>
              </a:r>
              <a:r>
                <a:rPr kumimoji="0" lang="ko-KR" altLang="en-US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  <a:sym typeface="Wingdings"/>
                </a:rPr>
                <a:t> </a:t>
              </a:r>
              <a:r>
                <a:rPr kumimoji="0" lang="ko-KR" altLang="en-US" sz="1600" b="1" i="0" u="none" strike="noStrike" kern="1200" cap="none" spc="0" normalizeH="0" baseline="0">
                  <a:solidFill>
                    <a:srgbClr val="404040"/>
                  </a:solidFill>
                  <a:latin typeface="나눔스퀘어 네오 ExtraBold"/>
                  <a:ea typeface="나눔스퀘어 네오 ExtraBold"/>
                </a:rPr>
                <a:t>135.8</a:t>
              </a:r>
            </a:p>
          </p:txBody>
        </p:sp>
      </p:grpSp>
      <p:sp>
        <p:nvSpPr>
          <p:cNvPr id="48" name="Up Arrow 4"/>
          <p:cNvSpPr/>
          <p:nvPr/>
        </p:nvSpPr>
        <p:spPr>
          <a:xfrm rot="5411881">
            <a:off x="2483303" y="5987148"/>
            <a:ext cx="394177" cy="600289"/>
          </a:xfrm>
          <a:prstGeom prst="upArrow">
            <a:avLst>
              <a:gd name="adj1" fmla="val 50000"/>
              <a:gd name="adj2" fmla="val 61937"/>
            </a:avLst>
          </a:prstGeom>
          <a:solidFill>
            <a:srgbClr val="FF0000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2700" b="0" i="0" u="none" strike="noStrike" kern="1200" cap="none" spc="0" normalizeH="0" baseline="0">
              <a:solidFill>
                <a:srgbClr val="FFFFFF"/>
              </a:solidFill>
              <a:latin typeface="Arial"/>
              <a:ea typeface="Arial Unicode MS"/>
              <a:cs typeface="Arial"/>
            </a:endParaRPr>
          </a:p>
        </p:txBody>
      </p:sp>
      <p:sp>
        <p:nvSpPr>
          <p:cNvPr id="49" name="TextBox 36"/>
          <p:cNvSpPr txBox="1"/>
          <p:nvPr/>
        </p:nvSpPr>
        <p:spPr>
          <a:xfrm>
            <a:off x="3098442" y="6106084"/>
            <a:ext cx="7259745" cy="375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900" b="1" i="0" u="none" strike="noStrike" kern="1200" cap="none" spc="0" normalizeH="0" baseline="0">
                <a:solidFill>
                  <a:srgbClr val="404040"/>
                </a:solidFill>
                <a:latin typeface="나눔스퀘어 네오 ExtraBold"/>
                <a:ea typeface="나눔스퀘어 네오 ExtraBold"/>
              </a:rPr>
              <a:t>시각화를 통해 대략적인 불량 품목 요인들의 데이터 값 분포를 파악</a:t>
            </a:r>
          </a:p>
        </p:txBody>
      </p:sp>
    </p:spTree>
    <p:extLst>
      <p:ext uri="{BB962C8B-B14F-4D97-AF65-F5344CB8AC3E}">
        <p14:creationId xmlns:p14="http://schemas.microsoft.com/office/powerpoint/2010/main" val="3162126862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 Slide Master">
  <a:themeElements>
    <a:clrScheme name="ALLPPT-SOCCER SPORT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A9BD5"/>
      </a:accent1>
      <a:accent2>
        <a:srgbClr val="224A90"/>
      </a:accent2>
      <a:accent3>
        <a:srgbClr val="010A4F"/>
      </a:accent3>
      <a:accent4>
        <a:srgbClr val="5A9BD5"/>
      </a:accent4>
      <a:accent5>
        <a:srgbClr val="224A90"/>
      </a:accent5>
      <a:accent6>
        <a:srgbClr val="010A4F"/>
      </a:accent6>
      <a:hlink>
        <a:srgbClr val="262626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1241</Words>
  <Application>Microsoft Office PowerPoint</Application>
  <PresentationFormat>와이드스크린</PresentationFormat>
  <Paragraphs>246</Paragraphs>
  <Slides>13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-apple-system</vt:lpstr>
      <vt:lpstr>Nanum Gothic</vt:lpstr>
      <vt:lpstr>Noto Serif KR</vt:lpstr>
      <vt:lpstr>나눔스퀘어 네오 Bold</vt:lpstr>
      <vt:lpstr>나눔스퀘어 네오 ExtraBold</vt:lpstr>
      <vt:lpstr>나눔스퀘어 네오 Heavy</vt:lpstr>
      <vt:lpstr>맑은 고딕</vt:lpstr>
      <vt:lpstr>Arial</vt:lpstr>
      <vt:lpstr>Wingdings</vt:lpstr>
      <vt:lpstr>Contents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유희 우</cp:lastModifiedBy>
  <cp:revision>91</cp:revision>
  <dcterms:created xsi:type="dcterms:W3CDTF">2020-01-20T05:08:25Z</dcterms:created>
  <dcterms:modified xsi:type="dcterms:W3CDTF">2023-09-02T01:44:48Z</dcterms:modified>
  <cp:version/>
</cp:coreProperties>
</file>

<file path=docProps/thumbnail.jpeg>
</file>